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81" r:id="rId2"/>
    <p:sldId id="284" r:id="rId3"/>
    <p:sldId id="282" r:id="rId4"/>
    <p:sldId id="286" r:id="rId5"/>
    <p:sldId id="287" r:id="rId6"/>
    <p:sldId id="285" r:id="rId7"/>
    <p:sldId id="288" r:id="rId8"/>
    <p:sldId id="289" r:id="rId9"/>
    <p:sldId id="2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B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395440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8094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597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224258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891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218127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24968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398377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369163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B815FA1-F1F2-4C0E-A861-D646C7FC505A}" type="datetimeFigureOut">
              <a:rPr lang="ru-RU" smtClean="0"/>
              <a:t>28.10.2024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24417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B815FA1-F1F2-4C0E-A861-D646C7FC505A}" type="datetimeFigureOut">
              <a:rPr lang="ru-RU" smtClean="0"/>
              <a:t>28.10.2024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135113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B815FA1-F1F2-4C0E-A861-D646C7FC505A}" type="datetimeFigureOut">
              <a:rPr lang="ru-RU" smtClean="0"/>
              <a:t>28.10.2024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193606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B815FA1-F1F2-4C0E-A861-D646C7FC505A}" type="datetimeFigureOut">
              <a:rPr lang="ru-RU" smtClean="0"/>
              <a:t>28.10.2024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32544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15FA1-F1F2-4C0E-A861-D646C7FC505A}" type="datetimeFigureOut">
              <a:rPr lang="ru-RU" smtClean="0"/>
              <a:t>28.10.2024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151541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B815FA1-F1F2-4C0E-A861-D646C7FC505A}" type="datetimeFigureOut">
              <a:rPr lang="ru-RU" smtClean="0"/>
              <a:t>28.10.2024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F1AE01-C969-43B1-8733-E0BD4D340B5C}" type="slidenum">
              <a:rPr lang="ru-RU" smtClean="0"/>
              <a:t>‹#›</a:t>
            </a:fld>
            <a:endParaRPr lang="ru-RU"/>
          </a:p>
        </p:txBody>
      </p:sp>
    </p:spTree>
    <p:extLst>
      <p:ext uri="{BB962C8B-B14F-4D97-AF65-F5344CB8AC3E}">
        <p14:creationId xmlns:p14="http://schemas.microsoft.com/office/powerpoint/2010/main" val="33536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F1AE01-C969-43B1-8733-E0BD4D340B5C}" type="slidenum">
              <a:rPr lang="ru-RU" smtClean="0"/>
              <a:t>‹#›</a:t>
            </a:fld>
            <a:endParaRPr lang="ru-RU"/>
          </a:p>
        </p:txBody>
      </p:sp>
      <p:sp>
        <p:nvSpPr>
          <p:cNvPr id="5" name="Date Placeholder 4"/>
          <p:cNvSpPr>
            <a:spLocks noGrp="1"/>
          </p:cNvSpPr>
          <p:nvPr>
            <p:ph type="dt" sz="half" idx="10"/>
          </p:nvPr>
        </p:nvSpPr>
        <p:spPr/>
        <p:txBody>
          <a:bodyPr/>
          <a:lstStyle/>
          <a:p>
            <a:fld id="{AB815FA1-F1F2-4C0E-A861-D646C7FC505A}" type="datetimeFigureOut">
              <a:rPr lang="ru-RU" smtClean="0"/>
              <a:t>28.10.2024</a:t>
            </a:fld>
            <a:endParaRPr lang="ru-RU"/>
          </a:p>
        </p:txBody>
      </p:sp>
    </p:spTree>
    <p:extLst>
      <p:ext uri="{BB962C8B-B14F-4D97-AF65-F5344CB8AC3E}">
        <p14:creationId xmlns:p14="http://schemas.microsoft.com/office/powerpoint/2010/main" val="28386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15FA1-F1F2-4C0E-A861-D646C7FC505A}" type="datetimeFigureOut">
              <a:rPr lang="ru-RU" smtClean="0"/>
              <a:t>28.10.2024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F1AE01-C969-43B1-8733-E0BD4D340B5C}" type="slidenum">
              <a:rPr lang="ru-RU" smtClean="0"/>
              <a:t>‹#›</a:t>
            </a:fld>
            <a:endParaRPr lang="ru-RU"/>
          </a:p>
        </p:txBody>
      </p:sp>
    </p:spTree>
    <p:extLst>
      <p:ext uri="{BB962C8B-B14F-4D97-AF65-F5344CB8AC3E}">
        <p14:creationId xmlns:p14="http://schemas.microsoft.com/office/powerpoint/2010/main" val="317522912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uzautojobs.uz/" TargetMode="External"/><Relationship Id="rId7" Type="http://schemas.openxmlformats.org/officeDocument/2006/relationships/image" Target="../media/image6.png"/><Relationship Id="rId2" Type="http://schemas.openxmlformats.org/officeDocument/2006/relationships/hyperlink" Target="https://vacancy.argos.ru/"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ish.mehnat.uz/" TargetMode="External"/><Relationship Id="rId4" Type="http://schemas.openxmlformats.org/officeDocument/2006/relationships/hyperlink" Target="https://hh.uz/"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B891A8E-6D8D-47C3-B56D-82FE1347996A}"/>
              </a:ext>
            </a:extLst>
          </p:cNvPr>
          <p:cNvSpPr/>
          <p:nvPr/>
        </p:nvSpPr>
        <p:spPr>
          <a:xfrm>
            <a:off x="364836" y="2274608"/>
            <a:ext cx="11462327" cy="954107"/>
          </a:xfrm>
          <a:prstGeom prst="rect">
            <a:avLst/>
          </a:prstGeom>
          <a:noFill/>
        </p:spPr>
        <p:txBody>
          <a:bodyPr wrap="square" lIns="91440" tIns="45720" rIns="91440" bIns="45720">
            <a:spAutoFit/>
          </a:bodyPr>
          <a:lstStyle/>
          <a:p>
            <a:pPr algn="ctr"/>
            <a:r>
              <a:rPr lang="uz-Cyrl-UZ" sz="2800" b="1" dirty="0">
                <a:latin typeface="Times New Roman" panose="02020603050405020304" pitchFamily="18" charset="0"/>
                <a:cs typeface="Times New Roman" panose="02020603050405020304" pitchFamily="18" charset="0"/>
              </a:rPr>
              <a:t>Ишга қабул қилинаётган номзодларни комплекс текшириш бўйича </a:t>
            </a:r>
            <a:endParaRPr lang="uz-Cyrl-UZ" sz="2800" dirty="0">
              <a:latin typeface="Times New Roman" panose="02020603050405020304" pitchFamily="18" charset="0"/>
              <a:cs typeface="Times New Roman" panose="02020603050405020304" pitchFamily="18" charset="0"/>
            </a:endParaRPr>
          </a:p>
          <a:p>
            <a:pPr algn="ctr"/>
            <a:r>
              <a:rPr lang="uz-Cyrl-UZ" sz="2800" b="1" dirty="0">
                <a:latin typeface="Times New Roman" panose="02020603050405020304" pitchFamily="18" charset="0"/>
                <a:cs typeface="Times New Roman" panose="02020603050405020304" pitchFamily="18" charset="0"/>
              </a:rPr>
              <a:t>ЙЎРИҚНОМА </a:t>
            </a:r>
            <a:endParaRPr lang="uz-Cyrl-UZ" sz="28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66143D2B-75F9-45B9-980B-817655030290}"/>
              </a:ext>
            </a:extLst>
          </p:cNvPr>
          <p:cNvSpPr/>
          <p:nvPr/>
        </p:nvSpPr>
        <p:spPr>
          <a:xfrm>
            <a:off x="9679887" y="93724"/>
            <a:ext cx="2396754" cy="492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8" name="Rectangle 21007">
            <a:extLst>
              <a:ext uri="{FF2B5EF4-FFF2-40B4-BE49-F238E27FC236}">
                <a16:creationId xmlns:a16="http://schemas.microsoft.com/office/drawing/2014/main" id="{5B774016-E132-45E6-B4BE-0E99654BD5D6}"/>
              </a:ext>
            </a:extLst>
          </p:cNvPr>
          <p:cNvSpPr/>
          <p:nvPr/>
        </p:nvSpPr>
        <p:spPr>
          <a:xfrm>
            <a:off x="9815947" y="93724"/>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9" name="Rectangle 39">
            <a:extLst>
              <a:ext uri="{FF2B5EF4-FFF2-40B4-BE49-F238E27FC236}">
                <a16:creationId xmlns:a16="http://schemas.microsoft.com/office/drawing/2014/main" id="{1A98B58B-2C72-4CA3-BA83-0C5573AB7A65}"/>
              </a:ext>
            </a:extLst>
          </p:cNvPr>
          <p:cNvSpPr/>
          <p:nvPr/>
        </p:nvSpPr>
        <p:spPr>
          <a:xfrm>
            <a:off x="9564528" y="386585"/>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844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рямоугольник 64">
            <a:extLst>
              <a:ext uri="{FF2B5EF4-FFF2-40B4-BE49-F238E27FC236}">
                <a16:creationId xmlns:a16="http://schemas.microsoft.com/office/drawing/2014/main" id="{EF78B965-FA61-417A-AD29-FEBDF09ADD8C}"/>
              </a:ext>
            </a:extLst>
          </p:cNvPr>
          <p:cNvSpPr/>
          <p:nvPr/>
        </p:nvSpPr>
        <p:spPr>
          <a:xfrm>
            <a:off x="9635448" y="93724"/>
            <a:ext cx="2396754" cy="4983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uz-Cyrl-UZ" b="1" i="1" u="sng" dirty="0">
              <a:solidFill>
                <a:srgbClr val="2F5597"/>
              </a:solidFill>
              <a:uFill>
                <a:solidFill>
                  <a:srgbClr val="2F5597"/>
                </a:solidFill>
              </a:uFill>
              <a:latin typeface="Arial" panose="020B0604020202020204" pitchFamily="34" charset="0"/>
              <a:ea typeface="Arial" panose="020B0604020202020204" pitchFamily="34" charset="0"/>
            </a:endParaRPr>
          </a:p>
        </p:txBody>
      </p:sp>
      <p:sp>
        <p:nvSpPr>
          <p:cNvPr id="66" name="Rectangle 21007">
            <a:extLst>
              <a:ext uri="{FF2B5EF4-FFF2-40B4-BE49-F238E27FC236}">
                <a16:creationId xmlns:a16="http://schemas.microsoft.com/office/drawing/2014/main" id="{63535DB7-5C71-4725-B2C8-F8E27C7F6AF5}"/>
              </a:ext>
            </a:extLst>
          </p:cNvPr>
          <p:cNvSpPr/>
          <p:nvPr/>
        </p:nvSpPr>
        <p:spPr>
          <a:xfrm>
            <a:off x="9838487" y="6314736"/>
            <a:ext cx="2376053" cy="212353"/>
          </a:xfrm>
          <a:prstGeom prst="rect">
            <a:avLst/>
          </a:prstGeom>
          <a:ln>
            <a:noFill/>
          </a:ln>
        </p:spPr>
        <p:txBody>
          <a:bodyPr vert="horz" lIns="0" tIns="0" rIns="0" bIns="0" rtlCol="0">
            <a:noAutofit/>
          </a:bodyPr>
          <a:lstStyle/>
          <a:p>
            <a:pPr>
              <a:lnSpc>
                <a:spcPct val="107000"/>
              </a:lnSpc>
              <a:spcAft>
                <a:spcPts val="800"/>
              </a:spcAft>
            </a:pP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68" name="TextBox 67">
            <a:extLst>
              <a:ext uri="{FF2B5EF4-FFF2-40B4-BE49-F238E27FC236}">
                <a16:creationId xmlns:a16="http://schemas.microsoft.com/office/drawing/2014/main" id="{155B0A8D-913D-4553-8731-731798CDFA5D}"/>
              </a:ext>
            </a:extLst>
          </p:cNvPr>
          <p:cNvSpPr txBox="1"/>
          <p:nvPr/>
        </p:nvSpPr>
        <p:spPr>
          <a:xfrm>
            <a:off x="99601" y="731823"/>
            <a:ext cx="6313264" cy="5991384"/>
          </a:xfrm>
          <a:prstGeom prst="rect">
            <a:avLst/>
          </a:prstGeom>
          <a:noFill/>
        </p:spPr>
        <p:txBody>
          <a:bodyPr wrap="square" rtlCol="0">
            <a:spAutoFit/>
          </a:bodyPr>
          <a:lstStyle/>
          <a:p>
            <a:r>
              <a:rPr lang="ru-RU" dirty="0"/>
              <a:t>    </a:t>
            </a:r>
            <a:r>
              <a:rPr lang="uz-Cyrl-UZ" b="1" dirty="0">
                <a:latin typeface="Times New Roman" panose="02020603050405020304" pitchFamily="18" charset="0"/>
                <a:cs typeface="Times New Roman" panose="02020603050405020304" pitchFamily="18" charset="0"/>
              </a:rPr>
              <a:t>Йўриқноманинг мақсадлари қуйидагилардир:</a:t>
            </a:r>
          </a:p>
          <a:p>
            <a:endParaRPr lang="uz-Cyrl-UZ" b="1" dirty="0">
              <a:latin typeface="Times New Roman" panose="02020603050405020304" pitchFamily="18" charset="0"/>
              <a:cs typeface="Times New Roman" panose="02020603050405020304" pitchFamily="18" charset="0"/>
            </a:endParaRPr>
          </a:p>
          <a:p>
            <a:pPr algn="just">
              <a:spcBef>
                <a:spcPts val="400"/>
              </a:spcBef>
              <a:spcAft>
                <a:spcPts val="400"/>
              </a:spcAft>
            </a:pPr>
            <a:r>
              <a:rPr lang="ru-RU"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1.</a:t>
            </a:r>
            <a:r>
              <a:rPr lang="uz-Cyrl-UZ" dirty="0">
                <a:latin typeface="Times New Roman" panose="02020603050405020304" pitchFamily="18" charset="0"/>
                <a:cs typeface="Times New Roman" panose="02020603050405020304" pitchFamily="18" charset="0"/>
              </a:rPr>
              <a:t> Номзод томонидан тақдим этилган ўзи, унинг профессионал фаолияти, бошқа жисмоний ва юридик шахслар билан қариндошлик ва тижорат алоқалари ҳақидаги маълумотларни текшириш; </a:t>
            </a: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2.</a:t>
            </a:r>
            <a:r>
              <a:rPr lang="uz-Cyrl-UZ" dirty="0">
                <a:latin typeface="Times New Roman" panose="02020603050405020304" pitchFamily="18" charset="0"/>
                <a:cs typeface="Times New Roman" panose="02020603050405020304" pitchFamily="18" charset="0"/>
              </a:rPr>
              <a:t> Ўзбекистон Республикаси қонунчилиги ҳамда Жамиятнинг ички ҳужжатлари талабларига мувофиқ ҳалол, сифатли, пухта, холис амалга оширишга қодир жисмоний шахслар билан меҳнат муносабатларини расмийлаштиришга эришилишини таъминлаш; </a:t>
            </a: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3.</a:t>
            </a:r>
            <a:r>
              <a:rPr lang="uz-Cyrl-UZ" dirty="0">
                <a:latin typeface="Times New Roman" panose="02020603050405020304" pitchFamily="18" charset="0"/>
                <a:cs typeface="Times New Roman" panose="02020603050405020304" pitchFamily="18" charset="0"/>
              </a:rPr>
              <a:t> Жамиятда лавозим мажбуриятларини бажариш учун етарли билим ва тажрибага эга бўлмаган, ҳуқуқбузарликлар содир этишга мойил бўлган шунингдек уларни ишга олиш Жамият учун обрў, коррупцияга оид ёки бошқа хатарларга олиб келувчи номзодлар билан меҳнат муносабатларига киришиш хатарини минималлаштириш; </a:t>
            </a: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4.</a:t>
            </a:r>
            <a:r>
              <a:rPr lang="uz-Cyrl-UZ" dirty="0">
                <a:latin typeface="Times New Roman" panose="02020603050405020304" pitchFamily="18" charset="0"/>
                <a:cs typeface="Times New Roman" panose="02020603050405020304" pitchFamily="18" charset="0"/>
              </a:rPr>
              <a:t> Раҳбарлик ва моддий жавобгарлик билан боғлиқ лавозимларга билимли, ҳалол, виждонли, қонунга итоаткор ходимларни танлаб олиш. </a:t>
            </a:r>
          </a:p>
        </p:txBody>
      </p:sp>
      <p:sp>
        <p:nvSpPr>
          <p:cNvPr id="69" name="TextBox 68">
            <a:extLst>
              <a:ext uri="{FF2B5EF4-FFF2-40B4-BE49-F238E27FC236}">
                <a16:creationId xmlns:a16="http://schemas.microsoft.com/office/drawing/2014/main" id="{0E898426-D2F9-4A22-964B-8BB4469A42E8}"/>
              </a:ext>
            </a:extLst>
          </p:cNvPr>
          <p:cNvSpPr txBox="1"/>
          <p:nvPr/>
        </p:nvSpPr>
        <p:spPr>
          <a:xfrm>
            <a:off x="-38470" y="117340"/>
            <a:ext cx="9542016" cy="584775"/>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 </a:t>
            </a:r>
            <a:r>
              <a:rPr lang="uz-Cyrl-UZ" sz="3200" b="1" dirty="0">
                <a:latin typeface="Times New Roman" panose="02020603050405020304" pitchFamily="18" charset="0"/>
                <a:cs typeface="Times New Roman" panose="02020603050405020304" pitchFamily="18" charset="0"/>
              </a:rPr>
              <a:t>Номзодларни текширишдан мақсад</a:t>
            </a:r>
          </a:p>
        </p:txBody>
      </p:sp>
      <p:pic>
        <p:nvPicPr>
          <p:cNvPr id="4" name="Рисунок 3">
            <a:extLst>
              <a:ext uri="{FF2B5EF4-FFF2-40B4-BE49-F238E27FC236}">
                <a16:creationId xmlns:a16="http://schemas.microsoft.com/office/drawing/2014/main" id="{0A2ACA01-F1D4-461F-AF4A-E5EBA5465A59}"/>
              </a:ext>
            </a:extLst>
          </p:cNvPr>
          <p:cNvPicPr>
            <a:picLocks noChangeAspect="1"/>
          </p:cNvPicPr>
          <p:nvPr/>
        </p:nvPicPr>
        <p:blipFill>
          <a:blip r:embed="rId2"/>
          <a:stretch>
            <a:fillRect/>
          </a:stretch>
        </p:blipFill>
        <p:spPr>
          <a:xfrm>
            <a:off x="6538542" y="922954"/>
            <a:ext cx="5653458" cy="5935046"/>
          </a:xfrm>
          <a:prstGeom prst="rect">
            <a:avLst/>
          </a:prstGeom>
        </p:spPr>
      </p:pic>
      <p:sp>
        <p:nvSpPr>
          <p:cNvPr id="10" name="Rectangle 21007">
            <a:extLst>
              <a:ext uri="{FF2B5EF4-FFF2-40B4-BE49-F238E27FC236}">
                <a16:creationId xmlns:a16="http://schemas.microsoft.com/office/drawing/2014/main" id="{7E7E7552-D97E-420C-9202-AD7DEF60EEAA}"/>
              </a:ext>
            </a:extLst>
          </p:cNvPr>
          <p:cNvSpPr/>
          <p:nvPr/>
        </p:nvSpPr>
        <p:spPr>
          <a:xfrm>
            <a:off x="9815947" y="93724"/>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1" name="Rectangle 39">
            <a:extLst>
              <a:ext uri="{FF2B5EF4-FFF2-40B4-BE49-F238E27FC236}">
                <a16:creationId xmlns:a16="http://schemas.microsoft.com/office/drawing/2014/main" id="{168D1E2F-9BA3-45C9-880F-287B69428B4C}"/>
              </a:ext>
            </a:extLst>
          </p:cNvPr>
          <p:cNvSpPr/>
          <p:nvPr/>
        </p:nvSpPr>
        <p:spPr>
          <a:xfrm>
            <a:off x="9564528" y="386585"/>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156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31760-31A4-4F9B-9D9B-72E139C158A7}"/>
              </a:ext>
            </a:extLst>
          </p:cNvPr>
          <p:cNvSpPr>
            <a:spLocks noGrp="1"/>
          </p:cNvSpPr>
          <p:nvPr>
            <p:ph type="title"/>
          </p:nvPr>
        </p:nvSpPr>
        <p:spPr>
          <a:xfrm>
            <a:off x="533400" y="137944"/>
            <a:ext cx="8912441" cy="830997"/>
          </a:xfrm>
        </p:spPr>
        <p:txBody>
          <a:bodyPr>
            <a:noAutofit/>
          </a:bodyPr>
          <a:lstStyle/>
          <a:p>
            <a:pPr algn="ctr"/>
            <a:r>
              <a:rPr lang="uz-Cyrl-UZ" sz="2800" b="1" dirty="0">
                <a:solidFill>
                  <a:schemeClr val="tx1"/>
                </a:solidFill>
                <a:latin typeface="Times New Roman" panose="02020603050405020304" pitchFamily="18" charset="0"/>
                <a:cs typeface="Times New Roman" panose="02020603050405020304" pitchFamily="18" charset="0"/>
              </a:rPr>
              <a:t>Номзодларни текширишга қўйилган умумий талаблар ва уларнинг муддатлари </a:t>
            </a:r>
          </a:p>
        </p:txBody>
      </p:sp>
      <p:sp>
        <p:nvSpPr>
          <p:cNvPr id="15" name="Прямоугольник 14">
            <a:extLst>
              <a:ext uri="{FF2B5EF4-FFF2-40B4-BE49-F238E27FC236}">
                <a16:creationId xmlns:a16="http://schemas.microsoft.com/office/drawing/2014/main" id="{448DF21C-B75B-41DF-B576-C41CC4EBC691}"/>
              </a:ext>
            </a:extLst>
          </p:cNvPr>
          <p:cNvSpPr/>
          <p:nvPr/>
        </p:nvSpPr>
        <p:spPr>
          <a:xfrm>
            <a:off x="9690461" y="192145"/>
            <a:ext cx="2396754" cy="492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16" name="Rectangle 21007">
            <a:extLst>
              <a:ext uri="{FF2B5EF4-FFF2-40B4-BE49-F238E27FC236}">
                <a16:creationId xmlns:a16="http://schemas.microsoft.com/office/drawing/2014/main" id="{990577A0-3EF1-4675-8E40-5C62869084DA}"/>
              </a:ext>
            </a:extLst>
          </p:cNvPr>
          <p:cNvSpPr/>
          <p:nvPr/>
        </p:nvSpPr>
        <p:spPr>
          <a:xfrm>
            <a:off x="9792942" y="192145"/>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7" name="Rectangle 39">
            <a:extLst>
              <a:ext uri="{FF2B5EF4-FFF2-40B4-BE49-F238E27FC236}">
                <a16:creationId xmlns:a16="http://schemas.microsoft.com/office/drawing/2014/main" id="{F071B3BD-4395-4FCC-99E2-CEAB2F6D1A6C}"/>
              </a:ext>
            </a:extLst>
          </p:cNvPr>
          <p:cNvSpPr/>
          <p:nvPr/>
        </p:nvSpPr>
        <p:spPr>
          <a:xfrm>
            <a:off x="9575102" y="494125"/>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pic>
        <p:nvPicPr>
          <p:cNvPr id="3" name="Рисунок 2">
            <a:extLst>
              <a:ext uri="{FF2B5EF4-FFF2-40B4-BE49-F238E27FC236}">
                <a16:creationId xmlns:a16="http://schemas.microsoft.com/office/drawing/2014/main" id="{33B3C53E-2A5C-458E-8E2A-7F17F739A0CD}"/>
              </a:ext>
            </a:extLst>
          </p:cNvPr>
          <p:cNvPicPr>
            <a:picLocks noChangeAspect="1"/>
          </p:cNvPicPr>
          <p:nvPr/>
        </p:nvPicPr>
        <p:blipFill>
          <a:blip r:embed="rId2"/>
          <a:stretch>
            <a:fillRect/>
          </a:stretch>
        </p:blipFill>
        <p:spPr>
          <a:xfrm>
            <a:off x="0" y="1207362"/>
            <a:ext cx="3453414" cy="5650637"/>
          </a:xfrm>
          <a:prstGeom prst="rect">
            <a:avLst/>
          </a:prstGeom>
        </p:spPr>
      </p:pic>
      <p:sp>
        <p:nvSpPr>
          <p:cNvPr id="4" name="Прямоугольник 3">
            <a:extLst>
              <a:ext uri="{FF2B5EF4-FFF2-40B4-BE49-F238E27FC236}">
                <a16:creationId xmlns:a16="http://schemas.microsoft.com/office/drawing/2014/main" id="{D38D76DC-CD88-4548-AD10-DE22543F4649}"/>
              </a:ext>
            </a:extLst>
          </p:cNvPr>
          <p:cNvSpPr/>
          <p:nvPr/>
        </p:nvSpPr>
        <p:spPr>
          <a:xfrm>
            <a:off x="3594461" y="1176810"/>
            <a:ext cx="6232060" cy="1477328"/>
          </a:xfrm>
          <a:prstGeom prst="rect">
            <a:avLst/>
          </a:prstGeom>
        </p:spPr>
        <p:txBody>
          <a:bodyPr wrap="square">
            <a:spAutoFit/>
          </a:bodyPr>
          <a:lstStyle/>
          <a:p>
            <a:pPr algn="just"/>
            <a:r>
              <a:rPr lang="uz-Cyrl-UZ" dirty="0">
                <a:latin typeface="Times New Roman" panose="02020603050405020304" pitchFamily="18" charset="0"/>
                <a:cs typeface="Times New Roman" panose="02020603050405020304" pitchFamily="18" charset="0"/>
              </a:rPr>
              <a:t>Текширув коррупцион хавфни таҳлил қилишда </a:t>
            </a:r>
            <a:r>
              <a:rPr lang="uz-Cyrl-UZ" sz="1600" dirty="0">
                <a:latin typeface="Times New Roman" panose="02020603050405020304" pitchFamily="18" charset="0"/>
                <a:cs typeface="Times New Roman" panose="02020603050405020304" pitchFamily="18" charset="0"/>
              </a:rPr>
              <a:t>аниқланган</a:t>
            </a:r>
            <a:r>
              <a:rPr lang="uz-Cyrl-UZ" dirty="0">
                <a:latin typeface="Times New Roman" panose="02020603050405020304" pitchFamily="18" charset="0"/>
                <a:cs typeface="Times New Roman" panose="02020603050405020304" pitchFamily="18" charset="0"/>
              </a:rPr>
              <a:t> хавф даражаси пастдан юқори бўлган доимий ва муддатли лавозимларга номзодлар, шунингдек фуқаролик-ҳуқуқий шартномалар бўйича қабул қилинган номзодларга нисбатан амалга оширилади.</a:t>
            </a:r>
          </a:p>
        </p:txBody>
      </p:sp>
      <p:sp>
        <p:nvSpPr>
          <p:cNvPr id="7" name="Прямоугольник 6">
            <a:extLst>
              <a:ext uri="{FF2B5EF4-FFF2-40B4-BE49-F238E27FC236}">
                <a16:creationId xmlns:a16="http://schemas.microsoft.com/office/drawing/2014/main" id="{5C6BE8D5-54D2-4A77-A1A7-7851F9FE1CA7}"/>
              </a:ext>
            </a:extLst>
          </p:cNvPr>
          <p:cNvSpPr/>
          <p:nvPr/>
        </p:nvSpPr>
        <p:spPr>
          <a:xfrm>
            <a:off x="3595334" y="3511904"/>
            <a:ext cx="6163157" cy="1077218"/>
          </a:xfrm>
          <a:prstGeom prst="rect">
            <a:avLst/>
          </a:prstGeom>
        </p:spPr>
        <p:txBody>
          <a:bodyPr wrap="square">
            <a:spAutoFit/>
          </a:bodyPr>
          <a:lstStyle/>
          <a:p>
            <a:pPr algn="just"/>
            <a:r>
              <a:rPr lang="uz-Cyrl-UZ" sz="1600" dirty="0">
                <a:solidFill>
                  <a:srgbClr val="000000"/>
                </a:solidFill>
                <a:latin typeface="Times New Roman" panose="02020603050405020304" pitchFamily="18" charset="0"/>
              </a:rPr>
              <a:t>Келишиш лозим бўлган масъул лавозимларга амалга оширилса, номзодларни текшириш номзод қабул комиссияси баённомаси билан тасдиқлангандан сўнг, бироқ меҳнат шартномаси тузилмасидан олдин амалга оширилади. </a:t>
            </a:r>
            <a:endParaRPr lang="uz-Cyrl-UZ" sz="1600" dirty="0"/>
          </a:p>
        </p:txBody>
      </p:sp>
      <p:sp>
        <p:nvSpPr>
          <p:cNvPr id="8" name="Прямоугольник 7">
            <a:extLst>
              <a:ext uri="{FF2B5EF4-FFF2-40B4-BE49-F238E27FC236}">
                <a16:creationId xmlns:a16="http://schemas.microsoft.com/office/drawing/2014/main" id="{250C8551-66B8-4990-B7C6-5B74C53D3334}"/>
              </a:ext>
            </a:extLst>
          </p:cNvPr>
          <p:cNvSpPr/>
          <p:nvPr/>
        </p:nvSpPr>
        <p:spPr>
          <a:xfrm>
            <a:off x="3594461" y="2654138"/>
            <a:ext cx="6096000" cy="830997"/>
          </a:xfrm>
          <a:prstGeom prst="rect">
            <a:avLst/>
          </a:prstGeom>
        </p:spPr>
        <p:txBody>
          <a:bodyPr>
            <a:spAutoFit/>
          </a:bodyPr>
          <a:lstStyle/>
          <a:p>
            <a:pPr algn="just"/>
            <a:r>
              <a:rPr lang="uz-Cyrl-UZ" sz="1600" dirty="0">
                <a:solidFill>
                  <a:srgbClr val="000000"/>
                </a:solidFill>
                <a:latin typeface="Times New Roman" panose="02020603050405020304" pitchFamily="18" charset="0"/>
              </a:rPr>
              <a:t>Ишга қабул қилинаётган номзод профессионал танлов ва (ёки) тестдан муваффақиятли ўтгач, бироқ меҳнат шартномаси тузилмасдан аввал текширилади. </a:t>
            </a:r>
            <a:endParaRPr lang="uz-Cyrl-UZ" sz="1600" dirty="0"/>
          </a:p>
        </p:txBody>
      </p:sp>
      <p:sp>
        <p:nvSpPr>
          <p:cNvPr id="9" name="Прямоугольник 8">
            <a:extLst>
              <a:ext uri="{FF2B5EF4-FFF2-40B4-BE49-F238E27FC236}">
                <a16:creationId xmlns:a16="http://schemas.microsoft.com/office/drawing/2014/main" id="{63729684-A196-4AE6-B7C7-63EB7AF42FF8}"/>
              </a:ext>
            </a:extLst>
          </p:cNvPr>
          <p:cNvSpPr/>
          <p:nvPr/>
        </p:nvSpPr>
        <p:spPr>
          <a:xfrm>
            <a:off x="3594461" y="4574651"/>
            <a:ext cx="6096000" cy="584775"/>
          </a:xfrm>
          <a:prstGeom prst="rect">
            <a:avLst/>
          </a:prstGeom>
        </p:spPr>
        <p:txBody>
          <a:bodyPr wrap="square">
            <a:spAutoFit/>
          </a:bodyPr>
          <a:lstStyle/>
          <a:p>
            <a:r>
              <a:rPr lang="uz-Cyrl-UZ" sz="1600" dirty="0">
                <a:solidFill>
                  <a:srgbClr val="000000"/>
                </a:solidFill>
                <a:latin typeface="Times New Roman" panose="02020603050405020304" pitchFamily="18" charset="0"/>
              </a:rPr>
              <a:t>Номзодни текшириш 2 (икки) иш кунигача бўлган муддатда амалга оширилади. </a:t>
            </a:r>
            <a:endParaRPr lang="uz-Cyrl-UZ" sz="1600" dirty="0"/>
          </a:p>
        </p:txBody>
      </p:sp>
      <p:sp>
        <p:nvSpPr>
          <p:cNvPr id="10" name="Прямоугольник 9">
            <a:extLst>
              <a:ext uri="{FF2B5EF4-FFF2-40B4-BE49-F238E27FC236}">
                <a16:creationId xmlns:a16="http://schemas.microsoft.com/office/drawing/2014/main" id="{5C465963-F4ED-4475-960E-01B7EBABDCC5}"/>
              </a:ext>
            </a:extLst>
          </p:cNvPr>
          <p:cNvSpPr/>
          <p:nvPr/>
        </p:nvSpPr>
        <p:spPr>
          <a:xfrm>
            <a:off x="3594461" y="5159426"/>
            <a:ext cx="6096000" cy="830997"/>
          </a:xfrm>
          <a:prstGeom prst="rect">
            <a:avLst/>
          </a:prstGeom>
        </p:spPr>
        <p:txBody>
          <a:bodyPr>
            <a:spAutoFit/>
          </a:bodyPr>
          <a:lstStyle/>
          <a:p>
            <a:pPr algn="just"/>
            <a:r>
              <a:rPr lang="uz-Cyrl-UZ" sz="1600" dirty="0">
                <a:solidFill>
                  <a:srgbClr val="000000"/>
                </a:solidFill>
                <a:latin typeface="Times New Roman" panose="02020603050405020304" pitchFamily="18" charset="0"/>
              </a:rPr>
              <a:t>Номзодни белгиланган муддатларда текшириш холис сабабларга кўра имконсиз бўлса, унинг давомийлиги 5 (беш) иш кунигача бўлган муддатга чўзилиши мумкин. </a:t>
            </a:r>
            <a:endParaRPr lang="uz-Cyrl-UZ" sz="1600" dirty="0"/>
          </a:p>
        </p:txBody>
      </p:sp>
      <p:sp>
        <p:nvSpPr>
          <p:cNvPr id="12" name="Прямоугольник 11">
            <a:extLst>
              <a:ext uri="{FF2B5EF4-FFF2-40B4-BE49-F238E27FC236}">
                <a16:creationId xmlns:a16="http://schemas.microsoft.com/office/drawing/2014/main" id="{51BE33FE-6999-4E9D-B1C5-559CC197153E}"/>
              </a:ext>
            </a:extLst>
          </p:cNvPr>
          <p:cNvSpPr/>
          <p:nvPr/>
        </p:nvSpPr>
        <p:spPr>
          <a:xfrm>
            <a:off x="3560883" y="6042392"/>
            <a:ext cx="6096000" cy="584775"/>
          </a:xfrm>
          <a:prstGeom prst="rect">
            <a:avLst/>
          </a:prstGeom>
        </p:spPr>
        <p:txBody>
          <a:bodyPr>
            <a:spAutoFit/>
          </a:bodyPr>
          <a:lstStyle/>
          <a:p>
            <a:pPr algn="just"/>
            <a:r>
              <a:rPr lang="uz-Cyrl-UZ" sz="1600" i="1" dirty="0">
                <a:solidFill>
                  <a:srgbClr val="000000"/>
                </a:solidFill>
                <a:latin typeface="Times New Roman" panose="02020603050405020304" pitchFamily="18" charset="0"/>
              </a:rPr>
              <a:t>Ижрочи тузилмалар (Ходимлар бўлими ва Комплаенс хизмати) номзодларни текшириш учун масъул ҳисобланади. </a:t>
            </a:r>
            <a:endParaRPr lang="uz-Cyrl-UZ" sz="1600" i="1" dirty="0"/>
          </a:p>
        </p:txBody>
      </p:sp>
    </p:spTree>
    <p:extLst>
      <p:ext uri="{BB962C8B-B14F-4D97-AF65-F5344CB8AC3E}">
        <p14:creationId xmlns:p14="http://schemas.microsoft.com/office/powerpoint/2010/main" val="205500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62F15D7-4721-4806-96F0-037E5350298B}"/>
              </a:ext>
            </a:extLst>
          </p:cNvPr>
          <p:cNvSpPr>
            <a:spLocks noChangeArrowheads="1"/>
          </p:cNvSpPr>
          <p:nvPr/>
        </p:nvSpPr>
        <p:spPr bwMode="auto">
          <a:xfrm>
            <a:off x="176212" y="110172"/>
            <a:ext cx="1201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4" name="TextBox 3">
            <a:extLst>
              <a:ext uri="{FF2B5EF4-FFF2-40B4-BE49-F238E27FC236}">
                <a16:creationId xmlns:a16="http://schemas.microsoft.com/office/drawing/2014/main" id="{C33971A1-835B-451D-8710-D0B76F5104BD}"/>
              </a:ext>
            </a:extLst>
          </p:cNvPr>
          <p:cNvSpPr txBox="1"/>
          <p:nvPr/>
        </p:nvSpPr>
        <p:spPr>
          <a:xfrm>
            <a:off x="-826964" y="110172"/>
            <a:ext cx="11839576" cy="523220"/>
          </a:xfrm>
          <a:prstGeom prst="rect">
            <a:avLst/>
          </a:prstGeom>
          <a:noFill/>
        </p:spPr>
        <p:txBody>
          <a:bodyPr wrap="square" rtlCol="0">
            <a:spAutoFit/>
          </a:bodyPr>
          <a:lstStyle/>
          <a:p>
            <a:pPr algn="ctr"/>
            <a:r>
              <a:rPr lang="uz-Cyrl-UZ" sz="2800" b="1" dirty="0">
                <a:latin typeface="Times New Roman" panose="02020603050405020304" pitchFamily="18" charset="0"/>
                <a:cs typeface="Times New Roman" panose="02020603050405020304" pitchFamily="18" charset="0"/>
              </a:rPr>
              <a:t>Текшириш учун ҳужжатлар ва маълумотлар</a:t>
            </a:r>
          </a:p>
        </p:txBody>
      </p:sp>
      <p:sp>
        <p:nvSpPr>
          <p:cNvPr id="74" name="Прямоугольник 73">
            <a:extLst>
              <a:ext uri="{FF2B5EF4-FFF2-40B4-BE49-F238E27FC236}">
                <a16:creationId xmlns:a16="http://schemas.microsoft.com/office/drawing/2014/main" id="{18814C71-11E0-4BB0-A73E-A1464FE56786}"/>
              </a:ext>
            </a:extLst>
          </p:cNvPr>
          <p:cNvSpPr/>
          <p:nvPr/>
        </p:nvSpPr>
        <p:spPr>
          <a:xfrm>
            <a:off x="9764037" y="163069"/>
            <a:ext cx="2396754" cy="492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75" name="Rectangle 21007">
            <a:extLst>
              <a:ext uri="{FF2B5EF4-FFF2-40B4-BE49-F238E27FC236}">
                <a16:creationId xmlns:a16="http://schemas.microsoft.com/office/drawing/2014/main" id="{F915E3C4-588B-45A0-B8C4-5A3DF5533AF0}"/>
              </a:ext>
            </a:extLst>
          </p:cNvPr>
          <p:cNvSpPr/>
          <p:nvPr/>
        </p:nvSpPr>
        <p:spPr>
          <a:xfrm>
            <a:off x="9904053" y="159429"/>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76" name="Rectangle 39">
            <a:extLst>
              <a:ext uri="{FF2B5EF4-FFF2-40B4-BE49-F238E27FC236}">
                <a16:creationId xmlns:a16="http://schemas.microsoft.com/office/drawing/2014/main" id="{64534224-3AC8-4BF1-863F-B4095F3CEB26}"/>
              </a:ext>
            </a:extLst>
          </p:cNvPr>
          <p:cNvSpPr/>
          <p:nvPr/>
        </p:nvSpPr>
        <p:spPr>
          <a:xfrm>
            <a:off x="9619103" y="448738"/>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
        <p:nvSpPr>
          <p:cNvPr id="5" name="Прямоугольник 4">
            <a:extLst>
              <a:ext uri="{FF2B5EF4-FFF2-40B4-BE49-F238E27FC236}">
                <a16:creationId xmlns:a16="http://schemas.microsoft.com/office/drawing/2014/main" id="{B569B3BA-8164-4056-A663-A8DA8D6D010D}"/>
              </a:ext>
            </a:extLst>
          </p:cNvPr>
          <p:cNvSpPr/>
          <p:nvPr/>
        </p:nvSpPr>
        <p:spPr>
          <a:xfrm>
            <a:off x="176212" y="989994"/>
            <a:ext cx="6925924" cy="5868273"/>
          </a:xfrm>
          <a:prstGeom prst="rect">
            <a:avLst/>
          </a:prstGeom>
        </p:spPr>
        <p:txBody>
          <a:bodyPr wrap="square">
            <a:spAutoFit/>
          </a:bodyPr>
          <a:lstStyle/>
          <a:p>
            <a:pPr>
              <a:spcBef>
                <a:spcPts val="400"/>
              </a:spcBef>
              <a:spcAft>
                <a:spcPts val="400"/>
              </a:spcAft>
            </a:pPr>
            <a:r>
              <a:rPr lang="uz-Cyrl-UZ" b="1" dirty="0">
                <a:solidFill>
                  <a:srgbClr val="000000"/>
                </a:solidFill>
                <a:latin typeface="Times New Roman" panose="02020603050405020304" pitchFamily="18" charset="0"/>
                <a:cs typeface="Times New Roman" panose="02020603050405020304" pitchFamily="18" charset="0"/>
              </a:rPr>
              <a:t>1.</a:t>
            </a:r>
            <a:r>
              <a:rPr lang="uz-Cyrl-UZ" dirty="0">
                <a:solidFill>
                  <a:srgbClr val="000000"/>
                </a:solidFill>
                <a:latin typeface="Times New Roman" panose="02020603050405020304" pitchFamily="18" charset="0"/>
                <a:cs typeface="Times New Roman" panose="02020603050405020304" pitchFamily="18" charset="0"/>
              </a:rPr>
              <a:t> Ўзбекистон Республикаси Меҳнат кодексининг 124-моддасига мувофиқ ишга қабул қилинаётганда талаб этиладиган ҳужжатлар.</a:t>
            </a: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2.</a:t>
            </a:r>
            <a:r>
              <a:rPr lang="uz-Cyrl-UZ" dirty="0">
                <a:latin typeface="Times New Roman" panose="02020603050405020304" pitchFamily="18" charset="0"/>
                <a:cs typeface="Times New Roman" panose="02020603050405020304" pitchFamily="18" charset="0"/>
              </a:rPr>
              <a:t> Номзод томонидан Жамиятдаги манфаатлар тўқнашувини бошқариш бўйича ички идоравий ҳужжатга мувофиқ шаклда тўлдирилган ва имзоланган декларация нусхаси.</a:t>
            </a: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3. </a:t>
            </a:r>
            <a:r>
              <a:rPr lang="uz-Cyrl-UZ" dirty="0">
                <a:latin typeface="Times New Roman" panose="02020603050405020304" pitchFamily="18" charset="0"/>
                <a:cs typeface="Times New Roman" panose="02020603050405020304" pitchFamily="18" charset="0"/>
              </a:rPr>
              <a:t>Маълумотнома олинаётганда тўлдирилмаган бандлар мавжуд бўлса, Ижрочи номзоддан етмаётган маълумотларни сўраб олиши мумкин. </a:t>
            </a: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4.</a:t>
            </a:r>
            <a:r>
              <a:rPr lang="uz-Cyrl-UZ" dirty="0">
                <a:latin typeface="Times New Roman" panose="02020603050405020304" pitchFamily="18" charset="0"/>
                <a:cs typeface="Times New Roman" panose="02020603050405020304" pitchFamily="18" charset="0"/>
              </a:rPr>
              <a:t> Ижрочи номзоддан тақдим этилган ҳужжатлар бўйича тушунтириш ва қўшимчаларни сўраб олишга ҳақли. </a:t>
            </a: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5.</a:t>
            </a:r>
            <a:r>
              <a:rPr lang="uz-Cyrl-UZ" dirty="0">
                <a:latin typeface="Times New Roman" panose="02020603050405020304" pitchFamily="18" charset="0"/>
                <a:cs typeface="Times New Roman" panose="02020603050405020304" pitchFamily="18" charset="0"/>
              </a:rPr>
              <a:t> Номзод сўралаётган ҳужжатлар ёки маълумотларни тақдим этишни рад этган тақдирда номзодни текшириш очиқ фойдаланувдаги ва Ижрочи тасарруфидаги маълумотлар асосида, шунингдек расмий сўров юбориш орқали амалга оширилиши мумкин. Бунда Ижрочи текширув натижаларига оид хулосада тегишли қайдни амалга оширади. </a:t>
            </a: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6.</a:t>
            </a:r>
            <a:r>
              <a:rPr lang="uz-Cyrl-UZ" dirty="0">
                <a:latin typeface="Times New Roman" panose="02020603050405020304" pitchFamily="18" charset="0"/>
                <a:cs typeface="Times New Roman" panose="02020603050405020304" pitchFamily="18" charset="0"/>
              </a:rPr>
              <a:t> Номзоднинг Ўзбекистон Республикаси Меҳнат кодексида кўзда тутилмаган ҳужжатларни тақдим этишдан бош тортиши унинг ишга жойлашишини рад этиш учун сабаб бўлмайди. </a:t>
            </a:r>
          </a:p>
        </p:txBody>
      </p:sp>
      <p:pic>
        <p:nvPicPr>
          <p:cNvPr id="10" name="Рисунок 9">
            <a:extLst>
              <a:ext uri="{FF2B5EF4-FFF2-40B4-BE49-F238E27FC236}">
                <a16:creationId xmlns:a16="http://schemas.microsoft.com/office/drawing/2014/main" id="{FB7E32D6-562F-4878-8C5A-D4A7A5D6106F}"/>
              </a:ext>
            </a:extLst>
          </p:cNvPr>
          <p:cNvPicPr>
            <a:picLocks noChangeAspect="1"/>
          </p:cNvPicPr>
          <p:nvPr/>
        </p:nvPicPr>
        <p:blipFill>
          <a:blip r:embed="rId2"/>
          <a:stretch>
            <a:fillRect/>
          </a:stretch>
        </p:blipFill>
        <p:spPr>
          <a:xfrm>
            <a:off x="7325410" y="682649"/>
            <a:ext cx="4866590" cy="2788253"/>
          </a:xfrm>
          <a:prstGeom prst="rect">
            <a:avLst/>
          </a:prstGeom>
        </p:spPr>
      </p:pic>
      <p:pic>
        <p:nvPicPr>
          <p:cNvPr id="24" name="Рисунок 23">
            <a:extLst>
              <a:ext uri="{FF2B5EF4-FFF2-40B4-BE49-F238E27FC236}">
                <a16:creationId xmlns:a16="http://schemas.microsoft.com/office/drawing/2014/main" id="{24137DEE-38DD-474D-B9DC-0F1461D10820}"/>
              </a:ext>
            </a:extLst>
          </p:cNvPr>
          <p:cNvPicPr>
            <a:picLocks noChangeAspect="1"/>
          </p:cNvPicPr>
          <p:nvPr/>
        </p:nvPicPr>
        <p:blipFill>
          <a:blip r:embed="rId3"/>
          <a:stretch>
            <a:fillRect/>
          </a:stretch>
        </p:blipFill>
        <p:spPr>
          <a:xfrm>
            <a:off x="7325410" y="3470902"/>
            <a:ext cx="4866590" cy="3387098"/>
          </a:xfrm>
          <a:prstGeom prst="rect">
            <a:avLst/>
          </a:prstGeom>
        </p:spPr>
      </p:pic>
    </p:spTree>
    <p:extLst>
      <p:ext uri="{BB962C8B-B14F-4D97-AF65-F5344CB8AC3E}">
        <p14:creationId xmlns:p14="http://schemas.microsoft.com/office/powerpoint/2010/main" val="55746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0DC76-C593-473E-AFC6-4D43D69CDA73}"/>
              </a:ext>
            </a:extLst>
          </p:cNvPr>
          <p:cNvSpPr txBox="1">
            <a:spLocks/>
          </p:cNvSpPr>
          <p:nvPr/>
        </p:nvSpPr>
        <p:spPr>
          <a:xfrm>
            <a:off x="533400" y="137944"/>
            <a:ext cx="10515600" cy="732068"/>
          </a:xfrm>
          <a:prstGeom prst="rect">
            <a:avLst/>
          </a:prstGeom>
        </p:spPr>
        <p:txBody>
          <a:bodyPr>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uz-Cyrl-UZ" sz="2800" b="1" dirty="0">
              <a:solidFill>
                <a:schemeClr val="tx1"/>
              </a:solidFill>
              <a:latin typeface="Times New Roman" panose="02020603050405020304" pitchFamily="18" charset="0"/>
              <a:cs typeface="Times New Roman" panose="02020603050405020304" pitchFamily="18" charset="0"/>
            </a:endParaRPr>
          </a:p>
          <a:p>
            <a:pPr algn="ctr"/>
            <a:r>
              <a:rPr lang="uz-Cyrl-UZ" sz="5100" b="1" dirty="0">
                <a:solidFill>
                  <a:schemeClr val="tx1"/>
                </a:solidFill>
                <a:latin typeface="Times New Roman" panose="02020603050405020304" pitchFamily="18" charset="0"/>
                <a:cs typeface="Times New Roman" panose="02020603050405020304" pitchFamily="18" charset="0"/>
              </a:rPr>
              <a:t>Ишга жойлашаётган номзодларни текшириш </a:t>
            </a:r>
            <a:br>
              <a:rPr lang="uz-Cyrl-UZ" sz="5100" b="1" dirty="0">
                <a:solidFill>
                  <a:schemeClr val="tx1"/>
                </a:solidFill>
                <a:latin typeface="Times New Roman" panose="02020603050405020304" pitchFamily="18" charset="0"/>
                <a:cs typeface="Times New Roman" panose="02020603050405020304" pitchFamily="18" charset="0"/>
              </a:rPr>
            </a:br>
            <a:r>
              <a:rPr lang="uz-Cyrl-UZ" sz="5100" b="1" dirty="0">
                <a:solidFill>
                  <a:schemeClr val="tx1"/>
                </a:solidFill>
                <a:latin typeface="Times New Roman" panose="02020603050405020304" pitchFamily="18" charset="0"/>
                <a:cs typeface="Times New Roman" panose="02020603050405020304" pitchFamily="18" charset="0"/>
              </a:rPr>
              <a:t>учун ахборот манбалари </a:t>
            </a:r>
            <a:endParaRPr lang="ru-RU" sz="51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561AAA52-CF2F-4AF8-ACEA-2FBFF0C144FC}"/>
              </a:ext>
            </a:extLst>
          </p:cNvPr>
          <p:cNvSpPr/>
          <p:nvPr/>
        </p:nvSpPr>
        <p:spPr>
          <a:xfrm>
            <a:off x="287044" y="870012"/>
            <a:ext cx="6896562" cy="6036974"/>
          </a:xfrm>
          <a:prstGeom prst="rect">
            <a:avLst/>
          </a:prstGeom>
        </p:spPr>
        <p:txBody>
          <a:bodyPr wrap="square">
            <a:spAutoFit/>
          </a:bodyPr>
          <a:lstStyle/>
          <a:p>
            <a:pPr indent="457200" algn="just">
              <a:lnSpc>
                <a:spcPct val="105000"/>
              </a:lnSpc>
              <a:spcBef>
                <a:spcPts val="400"/>
              </a:spcBef>
              <a:spcAft>
                <a:spcPts val="400"/>
              </a:spcAft>
            </a:pPr>
            <a:r>
              <a:rPr lang="uz-Cyrl-UZ" dirty="0">
                <a:latin typeface="Times New Roman" panose="02020603050405020304" pitchFamily="18" charset="0"/>
                <a:ea typeface="Calibri" panose="020F0502020204030204" pitchFamily="34" charset="0"/>
                <a:cs typeface="Times New Roman" panose="02020603050405020304" pitchFamily="18" charset="0"/>
              </a:rPr>
              <a:t>Ишга жойлашаётган номзодлар очиқ манбалардан фойдаланган ҳолда ишга қабул қилинаётганлиги яъни номзод ҳақидаги маълумотларни яшириш ёки сохталаштириш аломатлари йўқлигини таҳлил қилиш учун қуйидаги сайтлардан фойдаланиш:</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5000"/>
              </a:lnSpc>
            </a:pP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uz-Cyrl-UZ"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https://vacancy.argos.ru</a:t>
            </a:r>
            <a:r>
              <a:rPr lang="uz-Cyrl-U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5000"/>
              </a:lnSpc>
            </a:pP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uz-Cyrl-UZ"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https://uzautojobs.uz</a:t>
            </a:r>
            <a:r>
              <a:rPr lang="uz-Cyrl-U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5000"/>
              </a:lnSpc>
            </a:pP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uz-Cyrl-UZ"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https://hh.uz</a:t>
            </a:r>
            <a:r>
              <a:rPr lang="uz-Cyrl-UZ"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5000"/>
              </a:lnSpc>
            </a:pPr>
            <a:r>
              <a:rPr lang="uz-Cyrl-UZ" dirty="0">
                <a:latin typeface="Times New Roman" panose="02020603050405020304" pitchFamily="18" charset="0"/>
                <a:ea typeface="Calibri" panose="020F0502020204030204" pitchFamily="34" charset="0"/>
                <a:cs typeface="Times New Roman" panose="02020603050405020304" pitchFamily="18" charset="0"/>
              </a:rPr>
              <a:t> </a:t>
            </a:r>
            <a:r>
              <a:rPr lang="uz-Cyrl-UZ"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t>
            </a:r>
            <a:r>
              <a:rPr lang="en-US"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ish</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uz-Cyrl-UZ"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mehnat.uz</a:t>
            </a:r>
            <a:r>
              <a:rPr lang="uz-Cyrl-UZ" u="sng" dirty="0">
                <a:latin typeface="Times New Roman" panose="02020603050405020304" pitchFamily="18" charset="0"/>
                <a:ea typeface="Calibri" panose="020F0502020204030204" pitchFamily="34" charset="0"/>
                <a:cs typeface="Times New Roman" panose="02020603050405020304" pitchFamily="18" charset="0"/>
              </a:rPr>
              <a:t> </a:t>
            </a:r>
            <a:r>
              <a:rPr lang="uz-Cyrl-UZ" dirty="0">
                <a:latin typeface="Times New Roman" panose="02020603050405020304" pitchFamily="18" charset="0"/>
                <a:ea typeface="Calibri" panose="020F0502020204030204" pitchFamily="34" charset="0"/>
                <a:cs typeface="Times New Roman" panose="02020603050405020304" pitchFamily="18" charset="0"/>
              </a:rPr>
              <a:t>в.б.</a:t>
            </a: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Номзодни текшириш учун ахборот манбалари қонунийлик ва холислик талабларига жавоб бериши лозим. Ижрочи бошқа давлат органлари ва Жамиятларига, номзоднинг аввалги иш жойлари, ўқув муассасалари ва ҳ.к ларга тақдим этилган маълумотларни текшириш учун расмий сўров юбориш мумкин. </a:t>
            </a:r>
            <a:endParaRPr lang="ru-RU" dirty="0">
              <a:latin typeface="Times New Roman" panose="02020603050405020304" pitchFamily="18" charset="0"/>
              <a:cs typeface="Times New Roman" panose="02020603050405020304" pitchFamily="18" charset="0"/>
            </a:endParaRPr>
          </a:p>
          <a:p>
            <a:pPr algn="just">
              <a:spcBef>
                <a:spcPts val="400"/>
              </a:spcBef>
              <a:spcAft>
                <a:spcPts val="400"/>
              </a:spcAft>
            </a:pPr>
            <a:r>
              <a:rPr lang="uz-Cyrl-UZ" b="1"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Ижрочи ҳуқуқни муҳофаза қилиш органларига сўров юбориш орқали номзоднинг судланганлиги, фирибгарлик, коррупция ва зўравонлик билан боғлиқ ишларга алоқадорлигини текшириши мумкин.</a:t>
            </a:r>
            <a:endParaRPr lang="ru-RU" dirty="0">
              <a:latin typeface="Times New Roman" panose="02020603050405020304" pitchFamily="18" charset="0"/>
              <a:cs typeface="Times New Roman" panose="02020603050405020304" pitchFamily="18" charset="0"/>
            </a:endParaRP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Номзод ҳақидаги маълумотларни текшириш учун очиқ ахборот манбаларидан фойдаланиш мумкин:</a:t>
            </a:r>
            <a:endParaRPr lang="ru-RU" dirty="0">
              <a:latin typeface="Times New Roman" panose="02020603050405020304" pitchFamily="18" charset="0"/>
              <a:cs typeface="Times New Roman" panose="02020603050405020304" pitchFamily="18" charset="0"/>
            </a:endParaRPr>
          </a:p>
          <a:p>
            <a:pPr indent="457200" algn="just">
              <a:lnSpc>
                <a:spcPct val="105000"/>
              </a:lnSpc>
              <a:spcAft>
                <a:spcPts val="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1CD87BBB-2726-4814-83EF-266BC76FA665}"/>
              </a:ext>
            </a:extLst>
          </p:cNvPr>
          <p:cNvPicPr>
            <a:picLocks noChangeAspect="1"/>
          </p:cNvPicPr>
          <p:nvPr/>
        </p:nvPicPr>
        <p:blipFill>
          <a:blip r:embed="rId6"/>
          <a:stretch>
            <a:fillRect/>
          </a:stretch>
        </p:blipFill>
        <p:spPr>
          <a:xfrm>
            <a:off x="7254628" y="870012"/>
            <a:ext cx="2342133" cy="3987302"/>
          </a:xfrm>
          <a:prstGeom prst="rect">
            <a:avLst/>
          </a:prstGeom>
        </p:spPr>
      </p:pic>
      <p:sp>
        <p:nvSpPr>
          <p:cNvPr id="15" name="Прямоугольник 14">
            <a:extLst>
              <a:ext uri="{FF2B5EF4-FFF2-40B4-BE49-F238E27FC236}">
                <a16:creationId xmlns:a16="http://schemas.microsoft.com/office/drawing/2014/main" id="{CBE4E731-EB27-4DD5-83F9-3DF9964FA888}"/>
              </a:ext>
            </a:extLst>
          </p:cNvPr>
          <p:cNvSpPr/>
          <p:nvPr/>
        </p:nvSpPr>
        <p:spPr>
          <a:xfrm>
            <a:off x="9800948" y="137945"/>
            <a:ext cx="2201711" cy="492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pic>
        <p:nvPicPr>
          <p:cNvPr id="16" name="Рисунок 15">
            <a:extLst>
              <a:ext uri="{FF2B5EF4-FFF2-40B4-BE49-F238E27FC236}">
                <a16:creationId xmlns:a16="http://schemas.microsoft.com/office/drawing/2014/main" id="{BF3062D9-6F7F-4F10-A85E-67E610B83013}"/>
              </a:ext>
            </a:extLst>
          </p:cNvPr>
          <p:cNvPicPr>
            <a:picLocks noChangeAspect="1"/>
          </p:cNvPicPr>
          <p:nvPr/>
        </p:nvPicPr>
        <p:blipFill>
          <a:blip r:embed="rId7"/>
          <a:stretch>
            <a:fillRect/>
          </a:stretch>
        </p:blipFill>
        <p:spPr>
          <a:xfrm>
            <a:off x="9688190" y="103242"/>
            <a:ext cx="2517866" cy="492003"/>
          </a:xfrm>
          <a:prstGeom prst="rect">
            <a:avLst/>
          </a:prstGeom>
        </p:spPr>
      </p:pic>
      <p:pic>
        <p:nvPicPr>
          <p:cNvPr id="17" name="Рисунок 16">
            <a:extLst>
              <a:ext uri="{FF2B5EF4-FFF2-40B4-BE49-F238E27FC236}">
                <a16:creationId xmlns:a16="http://schemas.microsoft.com/office/drawing/2014/main" id="{A8D14445-DB6A-4B4F-A4D5-D2B152959F3A}"/>
              </a:ext>
            </a:extLst>
          </p:cNvPr>
          <p:cNvPicPr>
            <a:picLocks noChangeAspect="1"/>
          </p:cNvPicPr>
          <p:nvPr/>
        </p:nvPicPr>
        <p:blipFill>
          <a:blip r:embed="rId8"/>
          <a:stretch>
            <a:fillRect/>
          </a:stretch>
        </p:blipFill>
        <p:spPr>
          <a:xfrm>
            <a:off x="9596761" y="434858"/>
            <a:ext cx="2511770" cy="195089"/>
          </a:xfrm>
          <a:prstGeom prst="rect">
            <a:avLst/>
          </a:prstGeom>
        </p:spPr>
      </p:pic>
    </p:spTree>
    <p:extLst>
      <p:ext uri="{BB962C8B-B14F-4D97-AF65-F5344CB8AC3E}">
        <p14:creationId xmlns:p14="http://schemas.microsoft.com/office/powerpoint/2010/main" val="302013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62F15D7-4721-4806-96F0-037E5350298B}"/>
              </a:ext>
            </a:extLst>
          </p:cNvPr>
          <p:cNvSpPr>
            <a:spLocks noChangeArrowheads="1"/>
          </p:cNvSpPr>
          <p:nvPr/>
        </p:nvSpPr>
        <p:spPr bwMode="auto">
          <a:xfrm>
            <a:off x="4006787" y="27198"/>
            <a:ext cx="52171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uz-Cyrl-UZ" sz="2800" b="1" dirty="0">
                <a:latin typeface="Times New Roman" panose="02020603050405020304" pitchFamily="18" charset="0"/>
                <a:cs typeface="Times New Roman" panose="02020603050405020304" pitchFamily="18" charset="0"/>
              </a:rPr>
              <a:t>Номзодларни текширувини ўтказиш йўналишлари </a:t>
            </a:r>
          </a:p>
        </p:txBody>
      </p:sp>
      <p:sp>
        <p:nvSpPr>
          <p:cNvPr id="6" name="Прямоугольник 5">
            <a:extLst>
              <a:ext uri="{FF2B5EF4-FFF2-40B4-BE49-F238E27FC236}">
                <a16:creationId xmlns:a16="http://schemas.microsoft.com/office/drawing/2014/main" id="{E7C5F53B-3A7E-4CF4-8C35-1A5A2BBC44CC}"/>
              </a:ext>
            </a:extLst>
          </p:cNvPr>
          <p:cNvSpPr/>
          <p:nvPr/>
        </p:nvSpPr>
        <p:spPr>
          <a:xfrm>
            <a:off x="9622207" y="133593"/>
            <a:ext cx="2396754" cy="492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7" name="Rectangle 21007">
            <a:extLst>
              <a:ext uri="{FF2B5EF4-FFF2-40B4-BE49-F238E27FC236}">
                <a16:creationId xmlns:a16="http://schemas.microsoft.com/office/drawing/2014/main" id="{412E50BE-007E-47F9-B32E-97820E6B774C}"/>
              </a:ext>
            </a:extLst>
          </p:cNvPr>
          <p:cNvSpPr/>
          <p:nvPr/>
        </p:nvSpPr>
        <p:spPr>
          <a:xfrm>
            <a:off x="9747916" y="167242"/>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8" name="Rectangle 39">
            <a:extLst>
              <a:ext uri="{FF2B5EF4-FFF2-40B4-BE49-F238E27FC236}">
                <a16:creationId xmlns:a16="http://schemas.microsoft.com/office/drawing/2014/main" id="{F515D802-972F-42D0-BBD6-A08D01C45B33}"/>
              </a:ext>
            </a:extLst>
          </p:cNvPr>
          <p:cNvSpPr/>
          <p:nvPr/>
        </p:nvSpPr>
        <p:spPr>
          <a:xfrm>
            <a:off x="9564528" y="444934"/>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pic>
        <p:nvPicPr>
          <p:cNvPr id="5" name="Рисунок 4">
            <a:extLst>
              <a:ext uri="{FF2B5EF4-FFF2-40B4-BE49-F238E27FC236}">
                <a16:creationId xmlns:a16="http://schemas.microsoft.com/office/drawing/2014/main" id="{9DB7627B-F939-4FCE-ABAD-F78F11C5FB64}"/>
              </a:ext>
            </a:extLst>
          </p:cNvPr>
          <p:cNvPicPr>
            <a:picLocks noChangeAspect="1"/>
          </p:cNvPicPr>
          <p:nvPr/>
        </p:nvPicPr>
        <p:blipFill>
          <a:blip r:embed="rId2"/>
          <a:stretch>
            <a:fillRect/>
          </a:stretch>
        </p:blipFill>
        <p:spPr>
          <a:xfrm>
            <a:off x="0" y="0"/>
            <a:ext cx="3981658" cy="6858000"/>
          </a:xfrm>
          <a:prstGeom prst="rect">
            <a:avLst/>
          </a:prstGeom>
        </p:spPr>
      </p:pic>
      <p:sp>
        <p:nvSpPr>
          <p:cNvPr id="9" name="Прямоугольник 8">
            <a:extLst>
              <a:ext uri="{FF2B5EF4-FFF2-40B4-BE49-F238E27FC236}">
                <a16:creationId xmlns:a16="http://schemas.microsoft.com/office/drawing/2014/main" id="{D3545045-E07F-4C78-ADB4-84B7E80BFEBA}"/>
              </a:ext>
            </a:extLst>
          </p:cNvPr>
          <p:cNvSpPr/>
          <p:nvPr/>
        </p:nvSpPr>
        <p:spPr>
          <a:xfrm>
            <a:off x="4039338" y="1225173"/>
            <a:ext cx="7093260" cy="5693866"/>
          </a:xfrm>
          <a:prstGeom prst="rect">
            <a:avLst/>
          </a:prstGeom>
        </p:spPr>
        <p:txBody>
          <a:bodyPr wrap="square">
            <a:spAutoFit/>
          </a:bodyPr>
          <a:lstStyle/>
          <a:p>
            <a:pPr algn="just">
              <a:spcBef>
                <a:spcPts val="400"/>
              </a:spcBef>
              <a:spcAft>
                <a:spcPts val="400"/>
              </a:spcAft>
            </a:pPr>
            <a:r>
              <a:rPr lang="uz-Cyrl-UZ" dirty="0">
                <a:solidFill>
                  <a:srgbClr val="000000"/>
                </a:solidFill>
                <a:latin typeface="Times New Roman" panose="02020603050405020304" pitchFamily="18" charset="0"/>
              </a:rPr>
              <a:t>     Номзодда тугатилмаган судланганлик ҳолати ва (ёки) иқтисодий, жумладан коррупциявий характердаги қонунбузарликлар муносабати билан уни маъмурий, жиноий ёки интизомий жавобгарликка тортиш фактлари мавжудлиги тўғрисидаги маълумотлар йўқлиги </a:t>
            </a:r>
          </a:p>
          <a:p>
            <a:pPr algn="just">
              <a:spcBef>
                <a:spcPts val="400"/>
              </a:spcBef>
              <a:spcAft>
                <a:spcPts val="400"/>
              </a:spcAft>
            </a:pPr>
            <a:r>
              <a:rPr lang="uz-Cyrl-UZ" dirty="0">
                <a:solidFill>
                  <a:srgbClr val="000000"/>
                </a:solidFill>
                <a:latin typeface="Times New Roman" panose="02020603050405020304" pitchFamily="18" charset="0"/>
              </a:rPr>
              <a:t>     Суд органлари томонидан қўйилган раҳбарлик лавозимларини эгаллашга тақиқ йўқлиги – раҳбарлик лавозимига номзод учун </a:t>
            </a:r>
          </a:p>
          <a:p>
            <a:pPr algn="just">
              <a:spcBef>
                <a:spcPts val="400"/>
              </a:spcBef>
              <a:spcAft>
                <a:spcPts val="400"/>
              </a:spcAft>
            </a:pPr>
            <a:r>
              <a:rPr lang="uz-Cyrl-UZ" dirty="0">
                <a:solidFill>
                  <a:srgbClr val="000000"/>
                </a:solidFill>
                <a:latin typeface="Times New Roman" panose="02020603050405020304" pitchFamily="18" charset="0"/>
              </a:rPr>
              <a:t>     Номзод ёки унинг яқин қариндошлари тўғрисида уларнинг коррупциявий, фирибгарлик ёки бошқа қонунга хилоф фаолиятига доир маълумотлар йўқлиги</a:t>
            </a:r>
          </a:p>
          <a:p>
            <a:pPr algn="just">
              <a:spcBef>
                <a:spcPts val="400"/>
              </a:spcBef>
              <a:spcAft>
                <a:spcPts val="400"/>
              </a:spcAft>
            </a:pPr>
            <a:r>
              <a:rPr lang="uz-Cyrl-UZ" dirty="0">
                <a:solidFill>
                  <a:srgbClr val="000000"/>
                </a:solidFill>
                <a:latin typeface="Times New Roman" panose="02020603050405020304" pitchFamily="18" charset="0"/>
              </a:rPr>
              <a:t>     Аввалги иш жойларидан салбий тавсияномалар йўқлиги; </a:t>
            </a:r>
          </a:p>
          <a:p>
            <a:pPr algn="just">
              <a:spcBef>
                <a:spcPts val="400"/>
              </a:spcBef>
              <a:spcAft>
                <a:spcPts val="400"/>
              </a:spcAft>
            </a:pPr>
            <a:r>
              <a:rPr lang="uz-Cyrl-UZ" dirty="0">
                <a:solidFill>
                  <a:srgbClr val="000000"/>
                </a:solidFill>
                <a:latin typeface="Times New Roman" panose="02020603050405020304" pitchFamily="18" charset="0"/>
              </a:rPr>
              <a:t>номзодда манфаатлар тўқнашуви аломатлари йўқлиги </a:t>
            </a:r>
          </a:p>
          <a:p>
            <a:pPr algn="just">
              <a:spcBef>
                <a:spcPts val="400"/>
              </a:spcBef>
              <a:spcAft>
                <a:spcPts val="400"/>
              </a:spcAft>
            </a:pPr>
            <a:r>
              <a:rPr lang="uz-Cyrl-UZ" dirty="0">
                <a:solidFill>
                  <a:srgbClr val="000000"/>
                </a:solidFill>
                <a:latin typeface="Times New Roman" panose="02020603050405020304" pitchFamily="18" charset="0"/>
              </a:rPr>
              <a:t>     Номзодга нисбатан бошқа хатар индикаторлари йўқлиги (жумладан, ижтимоий тармоқлар ва оммавий ахборот воситаларида намойиш этилган ҳаёт тарзи расмий иш ҳақига мос келмайди ва бошқалар). </a:t>
            </a:r>
          </a:p>
          <a:p>
            <a:pPr algn="just">
              <a:spcBef>
                <a:spcPts val="400"/>
              </a:spcBef>
              <a:spcAft>
                <a:spcPts val="400"/>
              </a:spcAft>
            </a:pPr>
            <a:r>
              <a:rPr lang="uz-Cyrl-UZ" dirty="0">
                <a:solidFill>
                  <a:srgbClr val="000000"/>
                </a:solidFill>
                <a:latin typeface="Times New Roman" panose="02020603050405020304" pitchFamily="18" charset="0"/>
              </a:rPr>
              <a:t>     Қайд этилган йўналишлар бўйича текширув ўтказиш мажбурий. Бунда текширув йўналишлари рўйхати заруратга қараб ҳар бир аниқ ҳолатда кенгайтирилиши мумкин. </a:t>
            </a:r>
            <a:endParaRPr lang="uz-Cyrl-UZ" dirty="0"/>
          </a:p>
        </p:txBody>
      </p:sp>
    </p:spTree>
    <p:extLst>
      <p:ext uri="{BB962C8B-B14F-4D97-AF65-F5344CB8AC3E}">
        <p14:creationId xmlns:p14="http://schemas.microsoft.com/office/powerpoint/2010/main" val="55722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C1844-F8F6-4963-8EF1-5380C5CE767E}"/>
              </a:ext>
            </a:extLst>
          </p:cNvPr>
          <p:cNvSpPr>
            <a:spLocks noGrp="1"/>
          </p:cNvSpPr>
          <p:nvPr>
            <p:ph type="title"/>
          </p:nvPr>
        </p:nvSpPr>
        <p:spPr>
          <a:xfrm>
            <a:off x="3283118" y="90522"/>
            <a:ext cx="6281410" cy="571130"/>
          </a:xfrm>
        </p:spPr>
        <p:txBody>
          <a:bodyPr>
            <a:normAutofit/>
          </a:bodyPr>
          <a:lstStyle/>
          <a:p>
            <a:r>
              <a:rPr lang="uz-Cyrl-UZ" sz="2800" b="1" dirty="0">
                <a:solidFill>
                  <a:schemeClr val="tx1"/>
                </a:solidFill>
                <a:latin typeface="Times New Roman" panose="02020603050405020304" pitchFamily="18" charset="0"/>
                <a:cs typeface="Times New Roman" panose="02020603050405020304" pitchFamily="18" charset="0"/>
              </a:rPr>
              <a:t>Номзодларни текшириш натижалари </a:t>
            </a:r>
            <a:endParaRPr lang="uz-Cyrl-UZ"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8251281-5259-4854-B6C1-3DE32452ACDE}"/>
              </a:ext>
            </a:extLst>
          </p:cNvPr>
          <p:cNvPicPr>
            <a:picLocks noChangeAspect="1"/>
          </p:cNvPicPr>
          <p:nvPr/>
        </p:nvPicPr>
        <p:blipFill>
          <a:blip r:embed="rId2"/>
          <a:stretch>
            <a:fillRect/>
          </a:stretch>
        </p:blipFill>
        <p:spPr>
          <a:xfrm>
            <a:off x="0" y="1"/>
            <a:ext cx="3283119" cy="6858000"/>
          </a:xfrm>
          <a:prstGeom prst="rect">
            <a:avLst/>
          </a:prstGeom>
        </p:spPr>
      </p:pic>
      <p:sp>
        <p:nvSpPr>
          <p:cNvPr id="5" name="Прямоугольник 4">
            <a:extLst>
              <a:ext uri="{FF2B5EF4-FFF2-40B4-BE49-F238E27FC236}">
                <a16:creationId xmlns:a16="http://schemas.microsoft.com/office/drawing/2014/main" id="{A3EB094B-7524-4497-9B07-A7F4A7E1092C}"/>
              </a:ext>
            </a:extLst>
          </p:cNvPr>
          <p:cNvSpPr/>
          <p:nvPr/>
        </p:nvSpPr>
        <p:spPr>
          <a:xfrm>
            <a:off x="3283119" y="661653"/>
            <a:ext cx="6544462" cy="6165790"/>
          </a:xfrm>
          <a:prstGeom prst="rect">
            <a:avLst/>
          </a:prstGeom>
        </p:spPr>
        <p:txBody>
          <a:bodyPr wrap="square">
            <a:spAutoFit/>
          </a:bodyPr>
          <a:lstStyle/>
          <a:p>
            <a:pPr algn="just">
              <a:spcBef>
                <a:spcPts val="400"/>
              </a:spcBef>
              <a:spcAft>
                <a:spcPts val="400"/>
              </a:spcAft>
            </a:pPr>
            <a:r>
              <a:rPr lang="uz-Cyrl-UZ" sz="1400" dirty="0">
                <a:solidFill>
                  <a:srgbClr val="000000"/>
                </a:solidFill>
                <a:latin typeface="Times New Roman" panose="02020603050405020304" pitchFamily="18" charset="0"/>
              </a:rPr>
              <a:t>      </a:t>
            </a:r>
            <a:r>
              <a:rPr lang="uz-Cyrl-UZ" sz="1600" dirty="0">
                <a:solidFill>
                  <a:srgbClr val="000000"/>
                </a:solidFill>
                <a:latin typeface="Times New Roman" panose="02020603050405020304" pitchFamily="18" charset="0"/>
              </a:rPr>
              <a:t>Номзодни текширувини ўтказиш натижалари бўйича Ижрочи томонидан Номзод текширилгани тўғрисидаги ҳисобот тузилиб (ушбу Йўриқнома 1-илова шакли бўйича), мазкур ҳисобот Ходимлар билан ишлаш ва маъмурият бўлимида сақланади. Ўтказилган текширув ва унинг натижаларига оид маълумотлар Ишга жойлашаётган номзодларни текшириш реестри (ушбу Йўриқномага 2-илова)га киритилади. </a:t>
            </a:r>
          </a:p>
          <a:p>
            <a:pPr algn="just">
              <a:spcBef>
                <a:spcPts val="400"/>
              </a:spcBef>
              <a:spcAft>
                <a:spcPts val="400"/>
              </a:spcAft>
            </a:pPr>
            <a:r>
              <a:rPr lang="uz-Cyrl-UZ" sz="1600" dirty="0">
                <a:solidFill>
                  <a:srgbClr val="000000"/>
                </a:solidFill>
                <a:latin typeface="Times New Roman" panose="02020603050405020304" pitchFamily="18" charset="0"/>
              </a:rPr>
              <a:t>      Жамиятнинг Ходимлар бўлими Жамиятдаги Номзодларни текшириш реестрига қиритиладиган маълумотларни йиғиш ва ушбу Реестрни актуал ҳолда сақлаш учун жавобгар ҳисобланади. </a:t>
            </a:r>
            <a:endParaRPr lang="uz-Cyrl-UZ" sz="1600" dirty="0">
              <a:latin typeface="Times New Roman" panose="02020603050405020304" pitchFamily="18" charset="0"/>
            </a:endParaRPr>
          </a:p>
          <a:p>
            <a:pPr algn="just">
              <a:spcBef>
                <a:spcPts val="400"/>
              </a:spcBef>
              <a:spcAft>
                <a:spcPts val="400"/>
              </a:spcAft>
            </a:pPr>
            <a:r>
              <a:rPr lang="uz-Cyrl-UZ" sz="1600" dirty="0">
                <a:latin typeface="Times New Roman" panose="02020603050405020304" pitchFamily="18" charset="0"/>
              </a:rPr>
              <a:t>     Текширув натижалари тўғрисидаги ҳисоботнинг 3 бўлимидаги 3.1, 3.2, 3.3 ёки 3.4 бандлари саволларига битта ва ундан кўп хавф индикаторлари мавжуд бўлган тақдирда (“Ҳа” жавоблари) ишга жойлашаётган номзодни текшириш натижалари бўйича салбий хулоса киритилади. </a:t>
            </a:r>
          </a:p>
          <a:p>
            <a:pPr algn="just">
              <a:spcBef>
                <a:spcPts val="400"/>
              </a:spcBef>
              <a:spcAft>
                <a:spcPts val="400"/>
              </a:spcAft>
            </a:pPr>
            <a:r>
              <a:rPr lang="uz-Cyrl-UZ" sz="1600" dirty="0">
                <a:latin typeface="Times New Roman" panose="02020603050405020304" pitchFamily="18" charset="0"/>
              </a:rPr>
              <a:t>      3.5 ёки 3.6 бандларидаги саволлардан бирига биттасига бўлса ҳам бир ва ундан ортиқ хавф индикаторлари (“Ҳа” жавоблари) мавжуд бўлган тақдирда, текширув ўтказаётган шахс вазиятни коррупциявий хавф-хатарлар мавжудлиги ёки мавжуд эмаслиги бўйича баҳолайди. </a:t>
            </a:r>
          </a:p>
          <a:p>
            <a:pPr algn="just">
              <a:spcBef>
                <a:spcPts val="400"/>
              </a:spcBef>
              <a:spcAft>
                <a:spcPts val="400"/>
              </a:spcAft>
            </a:pPr>
            <a:r>
              <a:rPr lang="uz-Cyrl-UZ" sz="1600" dirty="0">
                <a:latin typeface="Times New Roman" panose="02020603050405020304" pitchFamily="18" charset="0"/>
              </a:rPr>
              <a:t>     Коррупциявий хавф-хатарлар мавжуд бўлган тақдирда текширув ўтказаётган шахс уларни камайтириш бўйича чора-тадбирларни таклиф қилади ёки бундай хатарлар даражасини пасайтириш имкони бўлмаган тақдирда номзодни текшириш натижалари бўйича салбий хулоса беради. </a:t>
            </a:r>
            <a:endParaRPr lang="uz-Cyrl-UZ" sz="1600" dirty="0"/>
          </a:p>
        </p:txBody>
      </p:sp>
      <p:sp>
        <p:nvSpPr>
          <p:cNvPr id="6" name="Прямоугольник 5">
            <a:extLst>
              <a:ext uri="{FF2B5EF4-FFF2-40B4-BE49-F238E27FC236}">
                <a16:creationId xmlns:a16="http://schemas.microsoft.com/office/drawing/2014/main" id="{144C2D88-ACA7-4581-9277-B294A097B83A}"/>
              </a:ext>
            </a:extLst>
          </p:cNvPr>
          <p:cNvSpPr/>
          <p:nvPr/>
        </p:nvSpPr>
        <p:spPr>
          <a:xfrm>
            <a:off x="9747916" y="158793"/>
            <a:ext cx="2271045" cy="49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7" name="Rectangle 21007">
            <a:extLst>
              <a:ext uri="{FF2B5EF4-FFF2-40B4-BE49-F238E27FC236}">
                <a16:creationId xmlns:a16="http://schemas.microsoft.com/office/drawing/2014/main" id="{46FBD12B-FCC2-49B7-99CB-60B3E9DF8931}"/>
              </a:ext>
            </a:extLst>
          </p:cNvPr>
          <p:cNvSpPr/>
          <p:nvPr/>
        </p:nvSpPr>
        <p:spPr>
          <a:xfrm>
            <a:off x="9747916" y="167242"/>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8" name="Rectangle 39">
            <a:extLst>
              <a:ext uri="{FF2B5EF4-FFF2-40B4-BE49-F238E27FC236}">
                <a16:creationId xmlns:a16="http://schemas.microsoft.com/office/drawing/2014/main" id="{CA49A249-3690-4DE5-943F-A1A06D4E82CA}"/>
              </a:ext>
            </a:extLst>
          </p:cNvPr>
          <p:cNvSpPr/>
          <p:nvPr/>
        </p:nvSpPr>
        <p:spPr>
          <a:xfrm>
            <a:off x="9564528" y="444934"/>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31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FFB9D-45CE-4D1A-976B-963AC16B272C}"/>
              </a:ext>
            </a:extLst>
          </p:cNvPr>
          <p:cNvSpPr>
            <a:spLocks noGrp="1"/>
          </p:cNvSpPr>
          <p:nvPr>
            <p:ph type="title"/>
          </p:nvPr>
        </p:nvSpPr>
        <p:spPr>
          <a:xfrm>
            <a:off x="3677987" y="511945"/>
            <a:ext cx="7117260" cy="864093"/>
          </a:xfrm>
        </p:spPr>
        <p:txBody>
          <a:bodyPr>
            <a:noAutofit/>
          </a:bodyPr>
          <a:lstStyle/>
          <a:p>
            <a:pPr algn="ctr"/>
            <a:r>
              <a:rPr lang="uz-Cyrl-UZ" sz="2800" b="1" dirty="0">
                <a:solidFill>
                  <a:schemeClr val="tx1"/>
                </a:solidFill>
                <a:latin typeface="Times New Roman" panose="02020603050405020304" pitchFamily="18" charset="0"/>
                <a:cs typeface="Times New Roman" panose="02020603050405020304" pitchFamily="18" charset="0"/>
              </a:rPr>
              <a:t>Текширувни ҳужжатларни сақлаш  </a:t>
            </a:r>
          </a:p>
        </p:txBody>
      </p:sp>
      <p:pic>
        <p:nvPicPr>
          <p:cNvPr id="4" name="Рисунок 3">
            <a:extLst>
              <a:ext uri="{FF2B5EF4-FFF2-40B4-BE49-F238E27FC236}">
                <a16:creationId xmlns:a16="http://schemas.microsoft.com/office/drawing/2014/main" id="{90B5523B-D33F-4B38-BB9F-A111C1A22FD0}"/>
              </a:ext>
            </a:extLst>
          </p:cNvPr>
          <p:cNvPicPr>
            <a:picLocks noChangeAspect="1"/>
          </p:cNvPicPr>
          <p:nvPr/>
        </p:nvPicPr>
        <p:blipFill>
          <a:blip r:embed="rId2"/>
          <a:stretch>
            <a:fillRect/>
          </a:stretch>
        </p:blipFill>
        <p:spPr>
          <a:xfrm>
            <a:off x="0" y="0"/>
            <a:ext cx="4101483" cy="6858000"/>
          </a:xfrm>
          <a:prstGeom prst="rect">
            <a:avLst/>
          </a:prstGeom>
        </p:spPr>
      </p:pic>
      <p:sp>
        <p:nvSpPr>
          <p:cNvPr id="5" name="Прямоугольник 4">
            <a:extLst>
              <a:ext uri="{FF2B5EF4-FFF2-40B4-BE49-F238E27FC236}">
                <a16:creationId xmlns:a16="http://schemas.microsoft.com/office/drawing/2014/main" id="{F4FD8A8D-A40C-41F5-B436-EA8F89E59869}"/>
              </a:ext>
            </a:extLst>
          </p:cNvPr>
          <p:cNvSpPr/>
          <p:nvPr/>
        </p:nvSpPr>
        <p:spPr>
          <a:xfrm>
            <a:off x="4101483" y="1282225"/>
            <a:ext cx="6096000" cy="4452501"/>
          </a:xfrm>
          <a:prstGeom prst="rect">
            <a:avLst/>
          </a:prstGeom>
        </p:spPr>
        <p:txBody>
          <a:bodyPr>
            <a:spAutoFit/>
          </a:bodyPr>
          <a:lstStyle/>
          <a:p>
            <a:pPr algn="just">
              <a:spcBef>
                <a:spcPts val="400"/>
              </a:spcBef>
              <a:spcAft>
                <a:spcPts val="400"/>
              </a:spcAft>
            </a:pPr>
            <a:r>
              <a:rPr lang="uz-Cyrl-UZ" dirty="0">
                <a:solidFill>
                  <a:srgbClr val="000000"/>
                </a:solidFill>
                <a:latin typeface="Times New Roman" panose="02020603050405020304" pitchFamily="18" charset="0"/>
              </a:rPr>
              <a:t>    Номзодни текшириш натижалари (жумладан, Текширув натижалари тўғрисидаги ҳисобот ва бошқа ҳамроҳ ҳужжатлар) махфий ҳисобланади ва ишга жойлашаётган номзодни танлаб олиш ва текшириш жараёнида иштирок этмаётган Жамият ходимлари ва бошқа учинчи шахсларга ошкор этилмайди. </a:t>
            </a:r>
          </a:p>
          <a:p>
            <a:pPr algn="just">
              <a:spcBef>
                <a:spcPts val="400"/>
              </a:spcBef>
              <a:spcAft>
                <a:spcPts val="400"/>
              </a:spcAft>
            </a:pPr>
            <a:r>
              <a:rPr lang="uz-Cyrl-UZ" sz="1600"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Лавозим мажбуриятларини амалга ошириш учун бундай маълумотлардан фойдаланиши зарур бўлган бошқа ходимлар Комплаенс хизматининг ёзма розилигини олиши лозим. </a:t>
            </a:r>
          </a:p>
          <a:p>
            <a:pPr algn="just">
              <a:spcBef>
                <a:spcPts val="400"/>
              </a:spcBef>
              <a:spcAft>
                <a:spcPts val="400"/>
              </a:spcAft>
            </a:pPr>
            <a:r>
              <a:rPr lang="uz-Cyrl-UZ" dirty="0">
                <a:latin typeface="Times New Roman" panose="02020603050405020304" pitchFamily="18" charset="0"/>
                <a:cs typeface="Times New Roman" panose="02020603050405020304" pitchFamily="18" charset="0"/>
              </a:rPr>
              <a:t>     Номзод ишга жойлаштирилган тақдирда Текширув ўтказилгани ҳақидаги ҳисоботнинг асл нусхаси Ўзбекистон Республикаси қонунчилигида белгиланган муддат ва тартибда ходимнинг шахсий йиғма жилдида сақланиши шарт. </a:t>
            </a:r>
          </a:p>
        </p:txBody>
      </p:sp>
      <p:sp>
        <p:nvSpPr>
          <p:cNvPr id="6" name="Прямоугольник 5">
            <a:extLst>
              <a:ext uri="{FF2B5EF4-FFF2-40B4-BE49-F238E27FC236}">
                <a16:creationId xmlns:a16="http://schemas.microsoft.com/office/drawing/2014/main" id="{69FF4DB8-C53C-4D97-B99B-A0E141CBB62B}"/>
              </a:ext>
            </a:extLst>
          </p:cNvPr>
          <p:cNvSpPr/>
          <p:nvPr/>
        </p:nvSpPr>
        <p:spPr>
          <a:xfrm>
            <a:off x="9642908" y="158793"/>
            <a:ext cx="2376053" cy="49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7" name="Rectangle 21007">
            <a:extLst>
              <a:ext uri="{FF2B5EF4-FFF2-40B4-BE49-F238E27FC236}">
                <a16:creationId xmlns:a16="http://schemas.microsoft.com/office/drawing/2014/main" id="{6C85011A-695A-444C-9B9F-41FA5EA6F5B0}"/>
              </a:ext>
            </a:extLst>
          </p:cNvPr>
          <p:cNvSpPr/>
          <p:nvPr/>
        </p:nvSpPr>
        <p:spPr>
          <a:xfrm>
            <a:off x="9747916" y="167242"/>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8" name="Rectangle 39">
            <a:extLst>
              <a:ext uri="{FF2B5EF4-FFF2-40B4-BE49-F238E27FC236}">
                <a16:creationId xmlns:a16="http://schemas.microsoft.com/office/drawing/2014/main" id="{9A462F47-22BC-4BB9-976B-CBE22DF42769}"/>
              </a:ext>
            </a:extLst>
          </p:cNvPr>
          <p:cNvSpPr/>
          <p:nvPr/>
        </p:nvSpPr>
        <p:spPr>
          <a:xfrm>
            <a:off x="9564528" y="444934"/>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0902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BD58B1D-CD63-402D-9CC9-29B5F58A2E84}"/>
              </a:ext>
            </a:extLst>
          </p:cNvPr>
          <p:cNvPicPr>
            <a:picLocks noChangeAspect="1"/>
          </p:cNvPicPr>
          <p:nvPr/>
        </p:nvPicPr>
        <p:blipFill>
          <a:blip r:embed="rId2"/>
          <a:stretch>
            <a:fillRect/>
          </a:stretch>
        </p:blipFill>
        <p:spPr>
          <a:xfrm>
            <a:off x="1189608" y="306049"/>
            <a:ext cx="10715347" cy="6015084"/>
          </a:xfrm>
          <a:prstGeom prst="rect">
            <a:avLst/>
          </a:prstGeom>
        </p:spPr>
      </p:pic>
      <p:sp>
        <p:nvSpPr>
          <p:cNvPr id="6" name="Прямоугольник 5">
            <a:extLst>
              <a:ext uri="{FF2B5EF4-FFF2-40B4-BE49-F238E27FC236}">
                <a16:creationId xmlns:a16="http://schemas.microsoft.com/office/drawing/2014/main" id="{5FBBC5FB-2830-4BBB-9B29-5486E271AF94}"/>
              </a:ext>
            </a:extLst>
          </p:cNvPr>
          <p:cNvSpPr/>
          <p:nvPr/>
        </p:nvSpPr>
        <p:spPr>
          <a:xfrm>
            <a:off x="9154636" y="0"/>
            <a:ext cx="2376053" cy="497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solidFill>
                <a:schemeClr val="tx1"/>
              </a:solidFill>
            </a:endParaRPr>
          </a:p>
        </p:txBody>
      </p:sp>
      <p:sp>
        <p:nvSpPr>
          <p:cNvPr id="7" name="Rectangle 21007">
            <a:extLst>
              <a:ext uri="{FF2B5EF4-FFF2-40B4-BE49-F238E27FC236}">
                <a16:creationId xmlns:a16="http://schemas.microsoft.com/office/drawing/2014/main" id="{A0CB215D-1A53-4238-9B06-CAD852983E68}"/>
              </a:ext>
            </a:extLst>
          </p:cNvPr>
          <p:cNvSpPr/>
          <p:nvPr/>
        </p:nvSpPr>
        <p:spPr>
          <a:xfrm>
            <a:off x="9224134" y="36397"/>
            <a:ext cx="2376053" cy="212353"/>
          </a:xfrm>
          <a:prstGeom prst="rect">
            <a:avLst/>
          </a:prstGeom>
          <a:ln>
            <a:noFill/>
          </a:ln>
        </p:spPr>
        <p:txBody>
          <a:bodyPr vert="horz" lIns="0" tIns="0" rIns="0" bIns="0" rtlCol="0">
            <a:noAutofit/>
          </a:bodyPr>
          <a:lstStyle/>
          <a:p>
            <a:pPr>
              <a:lnSpc>
                <a:spcPct val="107000"/>
              </a:lnSpc>
              <a:spcAft>
                <a:spcPts val="800"/>
              </a:spcAft>
            </a:pPr>
            <a:r>
              <a:rPr lang="ru-RU"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Uz</a:t>
            </a:r>
            <a:r>
              <a:rPr lang="en-US" sz="1800" b="1" i="1" u="sng" dirty="0" err="1">
                <a:solidFill>
                  <a:srgbClr val="2F5597"/>
                </a:solidFill>
                <a:effectLst/>
                <a:uFill>
                  <a:solidFill>
                    <a:srgbClr val="2F5597"/>
                  </a:solidFill>
                </a:uFill>
                <a:latin typeface="Arial" panose="020B0604020202020204" pitchFamily="34" charset="0"/>
                <a:ea typeface="Arial" panose="020B0604020202020204" pitchFamily="34" charset="0"/>
              </a:rPr>
              <a:t>autoComponents</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8" name="Rectangle 39">
            <a:extLst>
              <a:ext uri="{FF2B5EF4-FFF2-40B4-BE49-F238E27FC236}">
                <a16:creationId xmlns:a16="http://schemas.microsoft.com/office/drawing/2014/main" id="{D383E3E2-975A-4A7F-846E-714245CD42D9}"/>
              </a:ext>
            </a:extLst>
          </p:cNvPr>
          <p:cNvSpPr/>
          <p:nvPr/>
        </p:nvSpPr>
        <p:spPr>
          <a:xfrm>
            <a:off x="9088074" y="306049"/>
            <a:ext cx="2512113" cy="118634"/>
          </a:xfrm>
          <a:prstGeom prst="rect">
            <a:avLst/>
          </a:prstGeom>
          <a:ln>
            <a:noFill/>
          </a:ln>
        </p:spPr>
        <p:txBody>
          <a:bodyPr vert="horz" lIns="0" tIns="0" rIns="0" bIns="0" rtlCol="0">
            <a:noAutofit/>
          </a:bodyPr>
          <a:lstStyle/>
          <a:p>
            <a:pPr algn="ctr">
              <a:lnSpc>
                <a:spcPct val="107000"/>
              </a:lnSpc>
              <a:spcAft>
                <a:spcPts val="800"/>
              </a:spcAft>
            </a:pPr>
            <a:r>
              <a:rPr lang="en-US" sz="700" b="1" dirty="0">
                <a:solidFill>
                  <a:srgbClr val="2F5597"/>
                </a:solidFill>
                <a:effectLst/>
                <a:latin typeface="Arial" panose="020B0604020202020204" pitchFamily="34" charset="0"/>
                <a:ea typeface="Calibri" panose="020F0502020204030204" pitchFamily="34" charset="0"/>
              </a:rPr>
              <a:t>MAS’ULIYATI CHEKLANGAN </a:t>
            </a:r>
            <a:r>
              <a:rPr lang="en-US" sz="700" b="1" dirty="0" err="1">
                <a:solidFill>
                  <a:srgbClr val="2F5597"/>
                </a:solidFill>
                <a:effectLst/>
                <a:latin typeface="Arial" panose="020B0604020202020204" pitchFamily="34" charset="0"/>
                <a:ea typeface="Calibri" panose="020F0502020204030204" pitchFamily="34" charset="0"/>
              </a:rPr>
              <a:t>JAMIYATi</a:t>
            </a:r>
            <a:endParaRPr lang="ru-RU" sz="7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639957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6199</TotalTime>
  <Words>999</Words>
  <Application>Microsoft Office PowerPoint</Application>
  <PresentationFormat>Широкоэкранный</PresentationFormat>
  <Paragraphs>67</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Times New Roman</vt:lpstr>
      <vt:lpstr>Trebuchet MS</vt:lpstr>
      <vt:lpstr>Wingdings 3</vt:lpstr>
      <vt:lpstr>Аспект</vt:lpstr>
      <vt:lpstr>Презентация PowerPoint</vt:lpstr>
      <vt:lpstr>Презентация PowerPoint</vt:lpstr>
      <vt:lpstr>Номзодларни текширишга қўйилган умумий талаблар ва уларнинг муддатлари </vt:lpstr>
      <vt:lpstr>Презентация PowerPoint</vt:lpstr>
      <vt:lpstr>Презентация PowerPoint</vt:lpstr>
      <vt:lpstr>Презентация PowerPoint</vt:lpstr>
      <vt:lpstr>Номзодларни текшириш натижалари </vt:lpstr>
      <vt:lpstr>Текширувни ҳужжатларни сақлаш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Подзаголовок презентации</dc:title>
  <dc:creator>Alena Churadaeva</dc:creator>
  <cp:lastModifiedBy>UserUSF</cp:lastModifiedBy>
  <cp:revision>152</cp:revision>
  <dcterms:created xsi:type="dcterms:W3CDTF">2019-09-11T04:42:51Z</dcterms:created>
  <dcterms:modified xsi:type="dcterms:W3CDTF">2024-10-28T12:11:37Z</dcterms:modified>
</cp:coreProperties>
</file>