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5" r:id="rId1"/>
  </p:sldMasterIdLst>
  <p:sldIdLst>
    <p:sldId id="281" r:id="rId2"/>
    <p:sldId id="282" r:id="rId3"/>
    <p:sldId id="284" r:id="rId4"/>
    <p:sldId id="261" r:id="rId5"/>
    <p:sldId id="285" r:id="rId6"/>
    <p:sldId id="287" r:id="rId7"/>
    <p:sldId id="29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B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69" d="100"/>
          <a:sy n="69"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2992319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910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88871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414558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96159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877149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216752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427532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85596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815FA1-F1F2-4C0E-A861-D646C7FC505A}" type="datetimeFigureOut">
              <a:rPr lang="ru-RU" smtClean="0"/>
              <a:t>11.12.2023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116693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B815FA1-F1F2-4C0E-A861-D646C7FC505A}" type="datetimeFigureOut">
              <a:rPr lang="ru-RU" smtClean="0"/>
              <a:t>11.12.2023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912554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B815FA1-F1F2-4C0E-A861-D646C7FC505A}" type="datetimeFigureOut">
              <a:rPr lang="ru-RU" smtClean="0"/>
              <a:t>11.12.2023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67263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B815FA1-F1F2-4C0E-A861-D646C7FC505A}" type="datetimeFigureOut">
              <a:rPr lang="ru-RU" smtClean="0"/>
              <a:t>11.12.2023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2359888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815FA1-F1F2-4C0E-A861-D646C7FC505A}" type="datetimeFigureOut">
              <a:rPr lang="ru-RU" smtClean="0"/>
              <a:t>11.12.2023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74399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B815FA1-F1F2-4C0E-A861-D646C7FC505A}" type="datetimeFigureOut">
              <a:rPr lang="ru-RU" smtClean="0"/>
              <a:t>11.12.2023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1685360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815FA1-F1F2-4C0E-A861-D646C7FC505A}" type="datetimeFigureOut">
              <a:rPr lang="ru-RU" smtClean="0"/>
              <a:t>11.12.2023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AF1AE01-C969-43B1-8733-E0BD4D340B5C}" type="slidenum">
              <a:rPr lang="ru-RU" smtClean="0"/>
              <a:t>‹#›</a:t>
            </a:fld>
            <a:endParaRPr lang="ru-RU"/>
          </a:p>
        </p:txBody>
      </p:sp>
    </p:spTree>
    <p:extLst>
      <p:ext uri="{BB962C8B-B14F-4D97-AF65-F5344CB8AC3E}">
        <p14:creationId xmlns:p14="http://schemas.microsoft.com/office/powerpoint/2010/main" val="373638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815FA1-F1F2-4C0E-A861-D646C7FC505A}" type="datetimeFigureOut">
              <a:rPr lang="ru-RU" smtClean="0"/>
              <a:t>11.12.2023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AF1AE01-C969-43B1-8733-E0BD4D340B5C}" type="slidenum">
              <a:rPr lang="ru-RU" smtClean="0"/>
              <a:t>‹#›</a:t>
            </a:fld>
            <a:endParaRPr lang="ru-RU"/>
          </a:p>
        </p:txBody>
      </p:sp>
    </p:spTree>
    <p:extLst>
      <p:ext uri="{BB962C8B-B14F-4D97-AF65-F5344CB8AC3E}">
        <p14:creationId xmlns:p14="http://schemas.microsoft.com/office/powerpoint/2010/main" val="940202806"/>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 id="2147483917" r:id="rId12"/>
    <p:sldLayoutId id="2147483918" r:id="rId13"/>
    <p:sldLayoutId id="2147483919" r:id="rId14"/>
    <p:sldLayoutId id="2147483920" r:id="rId15"/>
    <p:sldLayoutId id="214748392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B891A8E-6D8D-47C3-B56D-82FE1347996A}"/>
              </a:ext>
            </a:extLst>
          </p:cNvPr>
          <p:cNvSpPr/>
          <p:nvPr/>
        </p:nvSpPr>
        <p:spPr>
          <a:xfrm>
            <a:off x="364836" y="2274608"/>
            <a:ext cx="11462327" cy="923330"/>
          </a:xfrm>
          <a:prstGeom prst="rect">
            <a:avLst/>
          </a:prstGeom>
          <a:noFill/>
        </p:spPr>
        <p:txBody>
          <a:bodyPr wrap="square" lIns="91440" tIns="45720" rIns="91440" bIns="45720">
            <a:spAutoFit/>
          </a:bodyPr>
          <a:lstStyle/>
          <a:p>
            <a:pPr algn="ctr"/>
            <a:r>
              <a:rPr lang="uz-Cyrl-UZ" sz="5400" dirty="0">
                <a:ln w="0"/>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Одоб-ахлоқ қоидалари</a:t>
            </a:r>
            <a:endParaRPr lang="ru-RU" sz="5400" b="0" cap="none" spc="0" dirty="0">
              <a:ln w="0"/>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939380F1-20F5-4489-B3ED-087602755EC0}"/>
              </a:ext>
            </a:extLst>
          </p:cNvPr>
          <p:cNvSpPr/>
          <p:nvPr/>
        </p:nvSpPr>
        <p:spPr>
          <a:xfrm>
            <a:off x="9679887" y="6272562"/>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5" name="Rectangle 21007">
            <a:extLst>
              <a:ext uri="{FF2B5EF4-FFF2-40B4-BE49-F238E27FC236}">
                <a16:creationId xmlns:a16="http://schemas.microsoft.com/office/drawing/2014/main" id="{D47AE378-E892-410E-923C-6190830F6253}"/>
              </a:ext>
            </a:extLst>
          </p:cNvPr>
          <p:cNvSpPr/>
          <p:nvPr/>
        </p:nvSpPr>
        <p:spPr>
          <a:xfrm>
            <a:off x="9815947" y="6312459"/>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6" name="Rectangle 39">
            <a:extLst>
              <a:ext uri="{FF2B5EF4-FFF2-40B4-BE49-F238E27FC236}">
                <a16:creationId xmlns:a16="http://schemas.microsoft.com/office/drawing/2014/main" id="{F6880E4E-4BF8-454D-A8B8-0EB199AC49CB}"/>
              </a:ext>
            </a:extLst>
          </p:cNvPr>
          <p:cNvSpPr/>
          <p:nvPr/>
        </p:nvSpPr>
        <p:spPr>
          <a:xfrm>
            <a:off x="9679887" y="6602090"/>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078443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F31760-31A4-4F9B-9D9B-72E139C158A7}"/>
              </a:ext>
            </a:extLst>
          </p:cNvPr>
          <p:cNvSpPr>
            <a:spLocks noGrp="1"/>
          </p:cNvSpPr>
          <p:nvPr>
            <p:ph type="title"/>
          </p:nvPr>
        </p:nvSpPr>
        <p:spPr>
          <a:xfrm>
            <a:off x="533400" y="428889"/>
            <a:ext cx="10515600" cy="997528"/>
          </a:xfrm>
        </p:spPr>
        <p:txBody>
          <a:bodyPr>
            <a:normAutofit/>
          </a:bodyPr>
          <a:lstStyle/>
          <a:p>
            <a:pPr algn="ctr"/>
            <a:r>
              <a:rPr lang="ru-RU" sz="2400" b="1" dirty="0" err="1">
                <a:solidFill>
                  <a:schemeClr val="tx1"/>
                </a:solidFill>
                <a:latin typeface="Times New Roman" panose="02020603050405020304" pitchFamily="18" charset="0"/>
                <a:cs typeface="Times New Roman" panose="02020603050405020304" pitchFamily="18" charset="0"/>
              </a:rPr>
              <a:t>Одоб-ахлоқ</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қоидаларирининг</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асосий</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мақсади</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4" name="Объект 3">
            <a:extLst>
              <a:ext uri="{FF2B5EF4-FFF2-40B4-BE49-F238E27FC236}">
                <a16:creationId xmlns:a16="http://schemas.microsoft.com/office/drawing/2014/main" id="{7A38D553-1416-46AA-90AB-763EB0378723}"/>
              </a:ext>
            </a:extLst>
          </p:cNvPr>
          <p:cNvSpPr>
            <a:spLocks noGrp="1"/>
          </p:cNvSpPr>
          <p:nvPr>
            <p:ph idx="1"/>
          </p:nvPr>
        </p:nvSpPr>
        <p:spPr>
          <a:xfrm>
            <a:off x="770099" y="1426417"/>
            <a:ext cx="8596668" cy="3880773"/>
          </a:xfrm>
        </p:spPr>
        <p:txBody>
          <a:bodyPr>
            <a:normAutofit fontScale="92500" lnSpcReduction="10000"/>
          </a:bodyPr>
          <a:lstStyle/>
          <a:p>
            <a:endParaRPr lang="ru-RU" sz="2400" dirty="0">
              <a:latin typeface="Times New Roman" panose="02020603050405020304" pitchFamily="18" charset="0"/>
              <a:cs typeface="Times New Roman" panose="02020603050405020304" pitchFamily="18" charset="0"/>
            </a:endParaRPr>
          </a:p>
          <a:p>
            <a:r>
              <a:rPr lang="uz-Cyrl-UZ" sz="2400" dirty="0">
                <a:latin typeface="Times New Roman" panose="02020603050405020304" pitchFamily="18" charset="0"/>
                <a:cs typeface="Times New Roman" panose="02020603050405020304" pitchFamily="18" charset="0"/>
              </a:rPr>
              <a:t>Ходимларнинг иш фаолиятида юксак касбий маданиятни шакллантириш;</a:t>
            </a:r>
          </a:p>
          <a:p>
            <a:r>
              <a:rPr lang="uz-Cyrl-UZ" sz="2400" dirty="0">
                <a:latin typeface="Times New Roman" panose="02020603050405020304" pitchFamily="18" charset="0"/>
                <a:cs typeface="Times New Roman" panose="02020603050405020304" pitchFamily="18" charset="0"/>
              </a:rPr>
              <a:t>Жамиятга харидорларнинг ишончини ошириш;</a:t>
            </a:r>
          </a:p>
          <a:p>
            <a:r>
              <a:rPr lang="uz-Cyrl-UZ" sz="2400" dirty="0">
                <a:latin typeface="Times New Roman" panose="02020603050405020304" pitchFamily="18" charset="0"/>
                <a:cs typeface="Times New Roman" panose="02020603050405020304" pitchFamily="18" charset="0"/>
              </a:rPr>
              <a:t>Жамият ходимларидан халқаро профессионалларни шакллантириш;</a:t>
            </a:r>
          </a:p>
          <a:p>
            <a:r>
              <a:rPr lang="uz-Cyrl-UZ" sz="2400" dirty="0">
                <a:latin typeface="Times New Roman" panose="02020603050405020304" pitchFamily="18" charset="0"/>
                <a:cs typeface="Times New Roman" panose="02020603050405020304" pitchFamily="18" charset="0"/>
              </a:rPr>
              <a:t>Жамият ички ва ташқи фаолиятини халқаро стандартларига мослаштириш;</a:t>
            </a:r>
          </a:p>
          <a:p>
            <a:r>
              <a:rPr lang="uz-Cyrl-UZ" sz="2400" dirty="0">
                <a:latin typeface="Times New Roman" panose="02020603050405020304" pitchFamily="18" charset="0"/>
                <a:cs typeface="Times New Roman" panose="02020603050405020304" pitchFamily="18" charset="0"/>
              </a:rPr>
              <a:t>Жамият ходимларининг ахлоқ қоидаларига зид бўлган хатти-ҳаракатларини олдини олиш.</a:t>
            </a:r>
          </a:p>
        </p:txBody>
      </p:sp>
      <p:sp>
        <p:nvSpPr>
          <p:cNvPr id="5" name="Прямоугольник 4">
            <a:extLst>
              <a:ext uri="{FF2B5EF4-FFF2-40B4-BE49-F238E27FC236}">
                <a16:creationId xmlns:a16="http://schemas.microsoft.com/office/drawing/2014/main" id="{939380F1-20F5-4489-B3ED-087602755EC0}"/>
              </a:ext>
            </a:extLst>
          </p:cNvPr>
          <p:cNvSpPr/>
          <p:nvPr/>
        </p:nvSpPr>
        <p:spPr>
          <a:xfrm>
            <a:off x="9679887" y="6283037"/>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6" name="Rectangle 21007">
            <a:extLst>
              <a:ext uri="{FF2B5EF4-FFF2-40B4-BE49-F238E27FC236}">
                <a16:creationId xmlns:a16="http://schemas.microsoft.com/office/drawing/2014/main" id="{D47AE378-E892-410E-923C-6190830F6253}"/>
              </a:ext>
            </a:extLst>
          </p:cNvPr>
          <p:cNvSpPr/>
          <p:nvPr/>
        </p:nvSpPr>
        <p:spPr>
          <a:xfrm>
            <a:off x="9815947" y="6322934"/>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7" name="Rectangle 39">
            <a:extLst>
              <a:ext uri="{FF2B5EF4-FFF2-40B4-BE49-F238E27FC236}">
                <a16:creationId xmlns:a16="http://schemas.microsoft.com/office/drawing/2014/main" id="{F6880E4E-4BF8-454D-A8B8-0EB199AC49CB}"/>
              </a:ext>
            </a:extLst>
          </p:cNvPr>
          <p:cNvSpPr/>
          <p:nvPr/>
        </p:nvSpPr>
        <p:spPr>
          <a:xfrm>
            <a:off x="9679887" y="6612565"/>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55000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FA2E2A-7774-4765-9D7D-A8E4E865C741}"/>
              </a:ext>
            </a:extLst>
          </p:cNvPr>
          <p:cNvSpPr>
            <a:spLocks noGrp="1"/>
          </p:cNvSpPr>
          <p:nvPr>
            <p:ph type="title"/>
          </p:nvPr>
        </p:nvSpPr>
        <p:spPr>
          <a:xfrm>
            <a:off x="681182" y="18255"/>
            <a:ext cx="10515600" cy="1325563"/>
          </a:xfrm>
        </p:spPr>
        <p:txBody>
          <a:bodyPr>
            <a:normAutofit/>
          </a:bodyPr>
          <a:lstStyle/>
          <a:p>
            <a:pPr algn="ctr"/>
            <a:r>
              <a:rPr lang="ru-RU" sz="2400" b="1" dirty="0" err="1">
                <a:solidFill>
                  <a:schemeClr val="tx1"/>
                </a:solidFill>
                <a:latin typeface="Times New Roman" panose="02020603050405020304" pitchFamily="18" charset="0"/>
                <a:cs typeface="Times New Roman" panose="02020603050405020304" pitchFamily="18" charset="0"/>
              </a:rPr>
              <a:t>Жамият</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ходимлари</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меҳнат</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фаолияти</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давомида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ва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ишдан</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ташқари</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вақтда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хулқ-атворнинг</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қуйидаги</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умумий</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қоидаларига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амал</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қилиши</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лозим</a:t>
            </a:r>
            <a:r>
              <a:rPr lang="ru-RU" sz="2400" b="1" dirty="0">
                <a:solidFill>
                  <a:schemeClr val="tx1"/>
                </a:solidFill>
                <a:latin typeface="Times New Roman" panose="02020603050405020304" pitchFamily="18" charset="0"/>
                <a:cs typeface="Times New Roman" panose="02020603050405020304" pitchFamily="18" charset="0"/>
              </a:rPr>
              <a:t>: </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5" name="Объект 4">
            <a:extLst>
              <a:ext uri="{FF2B5EF4-FFF2-40B4-BE49-F238E27FC236}">
                <a16:creationId xmlns:a16="http://schemas.microsoft.com/office/drawing/2014/main" id="{770B780D-1602-4737-8A25-6BA5CA21A71A}"/>
              </a:ext>
            </a:extLst>
          </p:cNvPr>
          <p:cNvSpPr>
            <a:spLocks noGrp="1"/>
          </p:cNvSpPr>
          <p:nvPr>
            <p:ph idx="1"/>
          </p:nvPr>
        </p:nvSpPr>
        <p:spPr>
          <a:xfrm>
            <a:off x="677334" y="1509203"/>
            <a:ext cx="9052592" cy="4532159"/>
          </a:xfrm>
        </p:spPr>
        <p:txBody>
          <a:bodyPr>
            <a:normAutofit lnSpcReduction="10000"/>
          </a:bodyPr>
          <a:lstStyle/>
          <a:p>
            <a:pPr marL="0" indent="0" algn="just">
              <a:buNone/>
            </a:pPr>
            <a:r>
              <a:rPr lang="ru-RU" sz="2200" b="1" dirty="0">
                <a:latin typeface="Times New Roman" panose="02020603050405020304" pitchFamily="18" charset="0"/>
                <a:cs typeface="Times New Roman" panose="02020603050405020304" pitchFamily="18" charset="0"/>
              </a:rPr>
              <a:t>– </a:t>
            </a:r>
            <a:r>
              <a:rPr lang="uz-Cyrl-UZ" sz="2200" dirty="0">
                <a:latin typeface="Times New Roman" panose="02020603050405020304" pitchFamily="18" charset="0"/>
                <a:cs typeface="Times New Roman" panose="02020603050405020304" pitchFamily="18" charset="0"/>
              </a:rPr>
              <a:t>Жамият обрўсига путур етказиши мумкин бўлган хатти-ҳаракатлардан тийилиш, ахлоқ нормаларига доимий риоя қилиш;</a:t>
            </a:r>
          </a:p>
          <a:p>
            <a:pPr marL="0" indent="0" algn="just">
              <a:buNone/>
            </a:pPr>
            <a:r>
              <a:rPr lang="uz-Cyrl-UZ" sz="2200" dirty="0">
                <a:latin typeface="Times New Roman" panose="02020603050405020304" pitchFamily="18" charset="0"/>
                <a:cs typeface="Times New Roman" panose="02020603050405020304" pitchFamily="18" charset="0"/>
              </a:rPr>
              <a:t>– масъулият, касбига садоқат ва ҳалолликни кундалик шиорга айлантириш;</a:t>
            </a:r>
          </a:p>
          <a:p>
            <a:pPr marL="0" indent="0" algn="just">
              <a:buNone/>
            </a:pPr>
            <a:r>
              <a:rPr lang="uz-Cyrl-UZ" sz="2200" dirty="0">
                <a:latin typeface="Times New Roman" panose="02020603050405020304" pitchFamily="18" charset="0"/>
                <a:cs typeface="Times New Roman" panose="02020603050405020304" pitchFamily="18" charset="0"/>
              </a:rPr>
              <a:t>– мураккаб вазифаларни бажаришда ҳамкасбларига кўмаклашиш; </a:t>
            </a:r>
          </a:p>
          <a:p>
            <a:pPr marL="0" indent="0" algn="just">
              <a:buNone/>
            </a:pPr>
            <a:r>
              <a:rPr lang="uz-Cyrl-UZ" sz="2200" dirty="0">
                <a:latin typeface="Times New Roman" panose="02020603050405020304" pitchFamily="18" charset="0"/>
                <a:cs typeface="Times New Roman" panose="02020603050405020304" pitchFamily="18" charset="0"/>
              </a:rPr>
              <a:t>– хушмуомалалик, эътиборлилик ва ҳушёрлик билан фуқароларда ва бизнес ҳамкорларда Жамиятга нисбатан ишонч ва ҳурмат ҳиссини уйғотиш;</a:t>
            </a:r>
          </a:p>
          <a:p>
            <a:pPr marL="0" indent="0" algn="just">
              <a:buNone/>
            </a:pPr>
            <a:r>
              <a:rPr lang="uz-Cyrl-UZ" sz="2200" dirty="0">
                <a:latin typeface="Times New Roman" panose="02020603050405020304" pitchFamily="18" charset="0"/>
                <a:cs typeface="Times New Roman" panose="02020603050405020304" pitchFamily="18" charset="0"/>
              </a:rPr>
              <a:t>– фуқароларнинг ижтимоий келиб чиқиши, иқтисодий аҳволи ва бошқа омиллардан қатъи назар, улар билан бир хил, самимий, одоб доирасида муносабатда бўлиш;</a:t>
            </a:r>
          </a:p>
          <a:p>
            <a:pPr marL="0" indent="0" algn="just">
              <a:buNone/>
            </a:pPr>
            <a:r>
              <a:rPr lang="uz-Cyrl-UZ" sz="2200" dirty="0">
                <a:latin typeface="Times New Roman" panose="02020603050405020304" pitchFamily="18" charset="0"/>
                <a:cs typeface="Times New Roman" panose="02020603050405020304" pitchFamily="18" charset="0"/>
              </a:rPr>
              <a:t>– жамиятда ахлоқнинг умумэътироф этилган қоидаларига амал қилиш.</a:t>
            </a:r>
          </a:p>
          <a:p>
            <a:pPr marL="0" indent="0" algn="ctr">
              <a:buNone/>
            </a:pPr>
            <a:endParaRPr lang="ru-RU" dirty="0">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939380F1-20F5-4489-B3ED-087602755EC0}"/>
              </a:ext>
            </a:extLst>
          </p:cNvPr>
          <p:cNvSpPr/>
          <p:nvPr/>
        </p:nvSpPr>
        <p:spPr>
          <a:xfrm>
            <a:off x="9679887" y="6206747"/>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6" name="Rectangle 21007">
            <a:extLst>
              <a:ext uri="{FF2B5EF4-FFF2-40B4-BE49-F238E27FC236}">
                <a16:creationId xmlns:a16="http://schemas.microsoft.com/office/drawing/2014/main" id="{D47AE378-E892-410E-923C-6190830F6253}"/>
              </a:ext>
            </a:extLst>
          </p:cNvPr>
          <p:cNvSpPr/>
          <p:nvPr/>
        </p:nvSpPr>
        <p:spPr>
          <a:xfrm>
            <a:off x="9815947" y="6246644"/>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7" name="Rectangle 39">
            <a:extLst>
              <a:ext uri="{FF2B5EF4-FFF2-40B4-BE49-F238E27FC236}">
                <a16:creationId xmlns:a16="http://schemas.microsoft.com/office/drawing/2014/main" id="{F6880E4E-4BF8-454D-A8B8-0EB199AC49CB}"/>
              </a:ext>
            </a:extLst>
          </p:cNvPr>
          <p:cNvSpPr/>
          <p:nvPr/>
        </p:nvSpPr>
        <p:spPr>
          <a:xfrm>
            <a:off x="9679887" y="6536275"/>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24421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0BD70C-7E90-4626-9D44-4DD6341B20D3}"/>
              </a:ext>
            </a:extLst>
          </p:cNvPr>
          <p:cNvSpPr>
            <a:spLocks noGrp="1"/>
          </p:cNvSpPr>
          <p:nvPr>
            <p:ph type="title"/>
          </p:nvPr>
        </p:nvSpPr>
        <p:spPr>
          <a:xfrm>
            <a:off x="-378691" y="180596"/>
            <a:ext cx="12192000" cy="1131570"/>
          </a:xfrm>
        </p:spPr>
        <p:txBody>
          <a:bodyPr lIns="720000">
            <a:normAutofit fontScale="90000"/>
          </a:bodyPr>
          <a:lstStyle/>
          <a:p>
            <a:pPr algn="ctr"/>
            <a:r>
              <a:rPr lang="uz-Cyrl-UZ" sz="3200" b="1" dirty="0">
                <a:solidFill>
                  <a:schemeClr val="tx1"/>
                </a:solidFill>
                <a:latin typeface="Times New Roman" panose="02020603050405020304" pitchFamily="18" charset="0"/>
                <a:cs typeface="Times New Roman" panose="02020603050405020304" pitchFamily="18" charset="0"/>
              </a:rPr>
              <a:t>Одоб-ахлоқ қоидаларини қуйидаги йўналишлар бўйича ажратиш мумкин: </a:t>
            </a:r>
            <a:br>
              <a:rPr lang="en-US" sz="32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endParaRPr lang="ru-RU" sz="30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EEDF177B-745E-4749-9EFF-7594A2320C3A}"/>
              </a:ext>
            </a:extLst>
          </p:cNvPr>
          <p:cNvSpPr>
            <a:spLocks noGrp="1"/>
          </p:cNvSpPr>
          <p:nvPr>
            <p:ph idx="1"/>
          </p:nvPr>
        </p:nvSpPr>
        <p:spPr>
          <a:xfrm>
            <a:off x="378691" y="1152614"/>
            <a:ext cx="11078535" cy="5294368"/>
          </a:xfrm>
        </p:spPr>
        <p:txBody>
          <a:bodyPr>
            <a:noAutofit/>
          </a:bodyPr>
          <a:lstStyle/>
          <a:p>
            <a:r>
              <a:rPr lang="uz-Cyrl-UZ" sz="2000" dirty="0">
                <a:latin typeface="Times New Roman" panose="02020603050405020304" pitchFamily="18" charset="0"/>
                <a:cs typeface="Times New Roman" panose="02020603050405020304" pitchFamily="18" charset="0"/>
              </a:rPr>
              <a:t>Касбий маданиятга оид умумий одоб-ахлоқ қоидалари;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Хизмат фаолиятига оид одоб-ахлоқ қоидалари;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Хизматдан ташқари одоб-ахлоқ қоидалари;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Жамоатчилик, оммавий ахборот воситалари вакиллари билан муносабатларга оид одоб-ахлоқ қоидалари;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Хизмат фаолиятидаги ташқи кўриниш ва кийиниш услубига оид одоб-ахлоқ қоидалари;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Манфаатлар тўқнашуви;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Инсон ҳуқуқларига риоя этиш;</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Коррупция ва порахўрлик;</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Хайрия эҳсонлари ва тижорат ҳомийликлари;</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Корпоратив молиявий ҳисобот;</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Бизнес ҳамкорлар ва рақобатчилар;</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Жамият ходимларининг манфаатини ҳимоя қилиш;</a:t>
            </a:r>
            <a:endParaRPr lang="en-US" sz="20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939380F1-20F5-4489-B3ED-087602755EC0}"/>
              </a:ext>
            </a:extLst>
          </p:cNvPr>
          <p:cNvSpPr/>
          <p:nvPr/>
        </p:nvSpPr>
        <p:spPr>
          <a:xfrm>
            <a:off x="9679887" y="6194732"/>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5" name="Rectangle 21007">
            <a:extLst>
              <a:ext uri="{FF2B5EF4-FFF2-40B4-BE49-F238E27FC236}">
                <a16:creationId xmlns:a16="http://schemas.microsoft.com/office/drawing/2014/main" id="{D47AE378-E892-410E-923C-6190830F6253}"/>
              </a:ext>
            </a:extLst>
          </p:cNvPr>
          <p:cNvSpPr/>
          <p:nvPr/>
        </p:nvSpPr>
        <p:spPr>
          <a:xfrm>
            <a:off x="9815947" y="6234629"/>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6" name="Rectangle 39">
            <a:extLst>
              <a:ext uri="{FF2B5EF4-FFF2-40B4-BE49-F238E27FC236}">
                <a16:creationId xmlns:a16="http://schemas.microsoft.com/office/drawing/2014/main" id="{F6880E4E-4BF8-454D-A8B8-0EB199AC49CB}"/>
              </a:ext>
            </a:extLst>
          </p:cNvPr>
          <p:cNvSpPr/>
          <p:nvPr/>
        </p:nvSpPr>
        <p:spPr>
          <a:xfrm>
            <a:off x="9679887" y="6524260"/>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79083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0BD70C-7E90-4626-9D44-4DD6341B20D3}"/>
              </a:ext>
            </a:extLst>
          </p:cNvPr>
          <p:cNvSpPr>
            <a:spLocks noGrp="1"/>
          </p:cNvSpPr>
          <p:nvPr>
            <p:ph type="title"/>
          </p:nvPr>
        </p:nvSpPr>
        <p:spPr>
          <a:xfrm>
            <a:off x="-292608" y="-170687"/>
            <a:ext cx="12192000" cy="1131570"/>
          </a:xfrm>
        </p:spPr>
        <p:txBody>
          <a:bodyPr lIns="720000">
            <a:normAutofit fontScale="90000"/>
          </a:bodyPr>
          <a:lstStyle/>
          <a:p>
            <a:pPr algn="ctr"/>
            <a:br>
              <a:rPr lang="uz-Cyrl-UZ" sz="3200" b="1" dirty="0">
                <a:solidFill>
                  <a:schemeClr val="tx1"/>
                </a:solidFill>
                <a:latin typeface="Times New Roman" panose="02020603050405020304" pitchFamily="18" charset="0"/>
                <a:cs typeface="Times New Roman" panose="02020603050405020304" pitchFamily="18" charset="0"/>
              </a:rPr>
            </a:br>
            <a:r>
              <a:rPr lang="uz-Cyrl-UZ" sz="3200" b="1" dirty="0">
                <a:solidFill>
                  <a:schemeClr val="tx1"/>
                </a:solidFill>
                <a:latin typeface="Times New Roman" panose="02020603050405020304" pitchFamily="18" charset="0"/>
                <a:cs typeface="Times New Roman" panose="02020603050405020304" pitchFamily="18" charset="0"/>
              </a:rPr>
              <a:t>Касбий маданиятга оид умумий одоб-ахлоқ қоидалари</a:t>
            </a:r>
            <a:br>
              <a:rPr lang="en-US" sz="32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endParaRPr lang="ru-RU" sz="30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EEDF177B-745E-4749-9EFF-7594A2320C3A}"/>
              </a:ext>
            </a:extLst>
          </p:cNvPr>
          <p:cNvSpPr>
            <a:spLocks noGrp="1"/>
          </p:cNvSpPr>
          <p:nvPr>
            <p:ph idx="1"/>
          </p:nvPr>
        </p:nvSpPr>
        <p:spPr>
          <a:xfrm>
            <a:off x="591106" y="1152613"/>
            <a:ext cx="10866120" cy="4961859"/>
          </a:xfrm>
        </p:spPr>
        <p:txBody>
          <a:bodyPr>
            <a:noAutofit/>
          </a:bodyPr>
          <a:lstStyle/>
          <a:p>
            <a:pPr algn="just"/>
            <a:r>
              <a:rPr lang="uz-Cyrl-UZ" sz="2000" dirty="0">
                <a:latin typeface="Times New Roman" panose="02020603050405020304" pitchFamily="18" charset="0"/>
                <a:cs typeface="Times New Roman" panose="02020603050405020304" pitchFamily="18" charset="0"/>
              </a:rPr>
              <a:t>фуқароларнинг жинси, ирқи, миллати, фуқаролиги, тили, дини, ижтимоий келиб чиқиши, эътиқоди, шахсий ва ижтимоий мавқеи камситилишига олиб келувчи ҳаракатлар (ҳаракатсизлик)га йўл қўймаслик;</a:t>
            </a:r>
          </a:p>
          <a:p>
            <a:pPr algn="just"/>
            <a:r>
              <a:rPr lang="uz-Cyrl-UZ" sz="1600" dirty="0">
                <a:latin typeface="Times New Roman" panose="02020603050405020304" pitchFamily="18" charset="0"/>
                <a:cs typeface="Times New Roman" panose="02020603050405020304" pitchFamily="18" charset="0"/>
              </a:rPr>
              <a:t> </a:t>
            </a:r>
            <a:r>
              <a:rPr lang="uz-Cyrl-UZ" sz="2000" dirty="0">
                <a:latin typeface="Times New Roman" panose="02020603050405020304" pitchFamily="18" charset="0"/>
                <a:cs typeface="Times New Roman" panose="02020603050405020304" pitchFamily="18" charset="0"/>
              </a:rPr>
              <a:t>ҳалол, адолатли ва камтар бўлиши, фуқаролар ҳамда бизнес ҳамкорлар билан билан мулоқотда хушмуомала, вазмин ва самимий муносабатни намойиш қилиш;</a:t>
            </a:r>
          </a:p>
          <a:p>
            <a:pPr algn="just"/>
            <a:r>
              <a:rPr lang="uz-Cyrl-UZ" sz="2000" dirty="0">
                <a:latin typeface="Times New Roman" panose="02020603050405020304" pitchFamily="18" charset="0"/>
                <a:cs typeface="Times New Roman" panose="02020603050405020304" pitchFamily="18" charset="0"/>
              </a:rPr>
              <a:t>хизмат интизомига қатъий риоя қилиши, иш вақтидан оқилона ва самарали фойдаланиш;</a:t>
            </a:r>
          </a:p>
          <a:p>
            <a:pPr algn="just"/>
            <a:r>
              <a:rPr lang="uz-Cyrl-UZ" sz="2000" dirty="0">
                <a:latin typeface="Times New Roman" panose="02020603050405020304" pitchFamily="18" charset="0"/>
                <a:cs typeface="Times New Roman" panose="02020603050405020304" pitchFamily="18" charset="0"/>
              </a:rPr>
              <a:t>Жамият ички ҳужжатлари, қонун билан интизомий, маъмурий ва жиноий жавобгарлик назарда тутилган ҳуқуқбузарлик ва бошқа хатти-ҳаракатларга йўл қўймаслик;</a:t>
            </a:r>
          </a:p>
          <a:p>
            <a:pPr algn="just"/>
            <a:r>
              <a:rPr lang="uz-Cyrl-UZ" sz="2000" dirty="0">
                <a:latin typeface="Times New Roman" panose="02020603050405020304" pitchFamily="18" charset="0"/>
                <a:cs typeface="Times New Roman" panose="02020603050405020304" pitchFamily="18" charset="0"/>
              </a:rPr>
              <a:t> касб этикаси ва ишчанлик услубига риоя этиш;</a:t>
            </a:r>
          </a:p>
          <a:p>
            <a:pPr algn="just"/>
            <a:r>
              <a:rPr lang="uz-Cyrl-UZ" sz="2000" dirty="0">
                <a:latin typeface="Times New Roman" panose="02020603050405020304" pitchFamily="18" charset="0"/>
                <a:cs typeface="Times New Roman" panose="02020603050405020304" pitchFamily="18" charset="0"/>
              </a:rPr>
              <a:t>ўз хизмат ваколатларини жисмоний ва юридик шахсларнинг манфаатларини кўзлаб бажариш ёки бажармаслик эвазига улардан бирон-бир мукофот, фойда ёки совғалар олмаслик;</a:t>
            </a:r>
          </a:p>
          <a:p>
            <a:pPr algn="just"/>
            <a:r>
              <a:rPr lang="uz-Cyrl-UZ" sz="2000" dirty="0">
                <a:latin typeface="Times New Roman" panose="02020603050405020304" pitchFamily="18" charset="0"/>
                <a:cs typeface="Times New Roman" panose="02020603050405020304" pitchFamily="18" charset="0"/>
              </a:rPr>
              <a:t>Жамият мулкининг бут сақланишини таъминлаши, ўзига ишониб топширилган жамият мулкидан фақат хизмат мақсадларида фойдаланиш;</a:t>
            </a:r>
          </a:p>
          <a:p>
            <a:pPr algn="ctr"/>
            <a:endParaRPr lang="ru-RU" sz="2000"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939380F1-20F5-4489-B3ED-087602755EC0}"/>
              </a:ext>
            </a:extLst>
          </p:cNvPr>
          <p:cNvSpPr/>
          <p:nvPr/>
        </p:nvSpPr>
        <p:spPr>
          <a:xfrm>
            <a:off x="9679887" y="6266305"/>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5" name="Rectangle 21007">
            <a:extLst>
              <a:ext uri="{FF2B5EF4-FFF2-40B4-BE49-F238E27FC236}">
                <a16:creationId xmlns:a16="http://schemas.microsoft.com/office/drawing/2014/main" id="{D47AE378-E892-410E-923C-6190830F6253}"/>
              </a:ext>
            </a:extLst>
          </p:cNvPr>
          <p:cNvSpPr/>
          <p:nvPr/>
        </p:nvSpPr>
        <p:spPr>
          <a:xfrm>
            <a:off x="9815947" y="6306202"/>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6" name="Rectangle 39">
            <a:extLst>
              <a:ext uri="{FF2B5EF4-FFF2-40B4-BE49-F238E27FC236}">
                <a16:creationId xmlns:a16="http://schemas.microsoft.com/office/drawing/2014/main" id="{F6880E4E-4BF8-454D-A8B8-0EB199AC49CB}"/>
              </a:ext>
            </a:extLst>
          </p:cNvPr>
          <p:cNvSpPr/>
          <p:nvPr/>
        </p:nvSpPr>
        <p:spPr>
          <a:xfrm>
            <a:off x="9679887" y="6595833"/>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48822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0BD70C-7E90-4626-9D44-4DD6341B20D3}"/>
              </a:ext>
            </a:extLst>
          </p:cNvPr>
          <p:cNvSpPr>
            <a:spLocks noGrp="1"/>
          </p:cNvSpPr>
          <p:nvPr>
            <p:ph type="title"/>
          </p:nvPr>
        </p:nvSpPr>
        <p:spPr>
          <a:xfrm>
            <a:off x="-319113" y="177743"/>
            <a:ext cx="12192000" cy="1131570"/>
          </a:xfrm>
        </p:spPr>
        <p:txBody>
          <a:bodyPr lIns="720000">
            <a:normAutofit fontScale="90000"/>
          </a:bodyPr>
          <a:lstStyle/>
          <a:p>
            <a:pPr algn="ctr"/>
            <a:r>
              <a:rPr lang="uz-Cyrl-UZ" sz="3200" b="1" dirty="0">
                <a:solidFill>
                  <a:schemeClr val="tx1"/>
                </a:solidFill>
                <a:latin typeface="Times New Roman" panose="02020603050405020304" pitchFamily="18" charset="0"/>
                <a:cs typeface="Times New Roman" panose="02020603050405020304" pitchFamily="18" charset="0"/>
              </a:rPr>
              <a:t>Хизмат фаолиятига оид одоб-ахлоқ қоидалари қуйидагилардан иборат:</a:t>
            </a:r>
            <a:br>
              <a:rPr lang="en-US" sz="32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endParaRPr lang="ru-RU" sz="30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EEDF177B-745E-4749-9EFF-7594A2320C3A}"/>
              </a:ext>
            </a:extLst>
          </p:cNvPr>
          <p:cNvSpPr>
            <a:spLocks noGrp="1"/>
          </p:cNvSpPr>
          <p:nvPr>
            <p:ph idx="1"/>
          </p:nvPr>
        </p:nvSpPr>
        <p:spPr>
          <a:xfrm>
            <a:off x="111295" y="1152613"/>
            <a:ext cx="9928933" cy="4961859"/>
          </a:xfrm>
        </p:spPr>
        <p:txBody>
          <a:bodyPr>
            <a:noAutofit/>
          </a:bodyPr>
          <a:lstStyle/>
          <a:p>
            <a:pPr algn="just"/>
            <a:r>
              <a:rPr lang="uz-Cyrl-UZ" sz="2000" dirty="0">
                <a:latin typeface="Times New Roman" panose="02020603050405020304" pitchFamily="18" charset="0"/>
                <a:cs typeface="Times New Roman" panose="02020603050405020304" pitchFamily="18" charset="0"/>
              </a:rPr>
              <a:t>Ўзбекистон Республикасининг Конституцияси, қонунлари ва бошқа қонунчилик ҳужжатларига сўзсиз риоя этиш, Жамият шаънини эъзозлаш;</a:t>
            </a:r>
          </a:p>
          <a:p>
            <a:pPr algn="just"/>
            <a:r>
              <a:rPr lang="uz-Cyrl-UZ" sz="2000" dirty="0">
                <a:latin typeface="Times New Roman" panose="02020603050405020304" pitchFamily="18" charset="0"/>
                <a:cs typeface="Times New Roman" panose="02020603050405020304" pitchFamily="18" charset="0"/>
              </a:rPr>
              <a:t>ўз хизмат вазифаларини виждонан, ҳалол ва юксак профессионал даражада бажариш, расмиятчилик, сохтакорлик ва суиистеъмолчиликка йўл қўймаслик;</a:t>
            </a:r>
          </a:p>
          <a:p>
            <a:pPr algn="just"/>
            <a:r>
              <a:rPr lang="uz-Cyrl-UZ" sz="2000" dirty="0">
                <a:latin typeface="Times New Roman" panose="02020603050405020304" pitchFamily="18" charset="0"/>
                <a:cs typeface="Times New Roman" panose="02020603050405020304" pitchFamily="18" charset="0"/>
              </a:rPr>
              <a:t>хизмат мажбуриятларини самарали бажариш учун зарур бўлган билим ва кўникмаларни доимий асосда ошириш;</a:t>
            </a:r>
          </a:p>
          <a:p>
            <a:pPr algn="just"/>
            <a:r>
              <a:rPr lang="uz-Cyrl-UZ" sz="2000" dirty="0">
                <a:latin typeface="Times New Roman" panose="02020603050405020304" pitchFamily="18" charset="0"/>
                <a:cs typeface="Times New Roman" panose="02020603050405020304" pitchFamily="18" charset="0"/>
              </a:rPr>
              <a:t>Жамият бошқаруви ва ижроия органи ҳамда мансабдор шахсларининг ўз ваколатлари доирасида қабул қилган қарорлари ҳамда берилган топшириқларни ўз вақтида ва сифатли бажариш;</a:t>
            </a:r>
          </a:p>
          <a:p>
            <a:r>
              <a:rPr lang="uz-Cyrl-UZ" sz="2000" dirty="0">
                <a:latin typeface="Times New Roman" panose="02020603050405020304" pitchFamily="18" charset="0"/>
                <a:cs typeface="Times New Roman" panose="02020603050405020304" pitchFamily="18" charset="0"/>
              </a:rPr>
              <a:t>ҳар қандай қонунбузилишига, айниқса, коррупция ҳолатларига қарши муросасизлик билан курашиш, пора бермаслик ёки пора бериш бўйича топшириқ бермаслик, пора беришни таклиф қилмаслик ёки ваъда бермаслик, ҳар қандай шахс ёки ташкилотдан пора талаб қилмаслик, сўрамаслик, олмаслик ёки қабул қилмаслик;</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коррупцияга қарши курашиш сиёсат талабларини тушуниш ва уларга риоя қилиш;</a:t>
            </a:r>
            <a:endParaRPr lang="en-US" sz="2000" dirty="0">
              <a:latin typeface="Times New Roman" panose="02020603050405020304" pitchFamily="18" charset="0"/>
              <a:cs typeface="Times New Roman" panose="02020603050405020304" pitchFamily="18" charset="0"/>
            </a:endParaRPr>
          </a:p>
          <a:p>
            <a:r>
              <a:rPr lang="uz-Cyrl-UZ" sz="2000" dirty="0">
                <a:latin typeface="Times New Roman" panose="02020603050405020304" pitchFamily="18" charset="0"/>
                <a:cs typeface="Times New Roman" panose="02020603050405020304" pitchFamily="18" charset="0"/>
              </a:rPr>
              <a:t>ҳар қандай шаклдаги порани ёки пора сифатида қаралиши мумкин бўлган ҳар қандай бошқа қимматбаҳо нарсалар ёки бойликларни бермаслик ёки олмаслик.</a:t>
            </a:r>
            <a:endParaRPr lang="uz-Cyrl-UZ" sz="2000" b="1" dirty="0">
              <a:latin typeface="Times New Roman" panose="02020603050405020304" pitchFamily="18" charset="0"/>
              <a:cs typeface="Times New Roman" panose="02020603050405020304" pitchFamily="18" charset="0"/>
            </a:endParaRPr>
          </a:p>
          <a:p>
            <a:pPr algn="ctr"/>
            <a:endParaRPr lang="ru-RU" sz="2000"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939380F1-20F5-4489-B3ED-087602755EC0}"/>
              </a:ext>
            </a:extLst>
          </p:cNvPr>
          <p:cNvSpPr/>
          <p:nvPr/>
        </p:nvSpPr>
        <p:spPr>
          <a:xfrm>
            <a:off x="9786017" y="6365997"/>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8" name="Rectangle 21007">
            <a:extLst>
              <a:ext uri="{FF2B5EF4-FFF2-40B4-BE49-F238E27FC236}">
                <a16:creationId xmlns:a16="http://schemas.microsoft.com/office/drawing/2014/main" id="{D47AE378-E892-410E-923C-6190830F6253}"/>
              </a:ext>
            </a:extLst>
          </p:cNvPr>
          <p:cNvSpPr/>
          <p:nvPr/>
        </p:nvSpPr>
        <p:spPr>
          <a:xfrm>
            <a:off x="9922077" y="6405894"/>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9" name="Rectangle 39">
            <a:extLst>
              <a:ext uri="{FF2B5EF4-FFF2-40B4-BE49-F238E27FC236}">
                <a16:creationId xmlns:a16="http://schemas.microsoft.com/office/drawing/2014/main" id="{F6880E4E-4BF8-454D-A8B8-0EB199AC49CB}"/>
              </a:ext>
            </a:extLst>
          </p:cNvPr>
          <p:cNvSpPr/>
          <p:nvPr/>
        </p:nvSpPr>
        <p:spPr>
          <a:xfrm>
            <a:off x="9786017" y="6695525"/>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42866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0BD70C-7E90-4626-9D44-4DD6341B20D3}"/>
              </a:ext>
            </a:extLst>
          </p:cNvPr>
          <p:cNvSpPr>
            <a:spLocks noGrp="1"/>
          </p:cNvSpPr>
          <p:nvPr>
            <p:ph type="title"/>
          </p:nvPr>
        </p:nvSpPr>
        <p:spPr>
          <a:xfrm>
            <a:off x="-266104" y="293139"/>
            <a:ext cx="12192000" cy="1131570"/>
          </a:xfrm>
        </p:spPr>
        <p:txBody>
          <a:bodyPr lIns="720000">
            <a:normAutofit fontScale="90000"/>
          </a:bodyPr>
          <a:lstStyle/>
          <a:p>
            <a:pPr algn="ctr"/>
            <a:r>
              <a:rPr lang="uz-Cyrl-UZ" sz="3200" b="1" dirty="0">
                <a:solidFill>
                  <a:schemeClr val="tx1"/>
                </a:solidFill>
                <a:latin typeface="Times New Roman" panose="02020603050405020304" pitchFamily="18" charset="0"/>
                <a:cs typeface="Times New Roman" panose="02020603050405020304" pitchFamily="18" charset="0"/>
              </a:rPr>
              <a:t>Манфаатлар тўқнашувига оид қоидалар:</a:t>
            </a:r>
            <a:br>
              <a:rPr lang="en-US" sz="32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endParaRPr lang="ru-RU" sz="30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EEDF177B-745E-4749-9EFF-7594A2320C3A}"/>
              </a:ext>
            </a:extLst>
          </p:cNvPr>
          <p:cNvSpPr>
            <a:spLocks noGrp="1"/>
          </p:cNvSpPr>
          <p:nvPr>
            <p:ph idx="1"/>
          </p:nvPr>
        </p:nvSpPr>
        <p:spPr>
          <a:xfrm>
            <a:off x="591106" y="1152613"/>
            <a:ext cx="9156576" cy="4961859"/>
          </a:xfrm>
        </p:spPr>
        <p:txBody>
          <a:bodyPr>
            <a:noAutofit/>
          </a:bodyPr>
          <a:lstStyle/>
          <a:p>
            <a:pPr marL="0" indent="0" algn="just">
              <a:buNone/>
            </a:pPr>
            <a:r>
              <a:rPr lang="uz-Cyrl-UZ" sz="2000" b="1" dirty="0">
                <a:latin typeface="Times New Roman" panose="02020603050405020304" pitchFamily="18" charset="0"/>
                <a:cs typeface="Times New Roman" panose="02020603050405020304" pitchFamily="18" charset="0"/>
              </a:rPr>
              <a:t>Ходимнинг манфаатдорлиги қарор қабул қилиш жараёнига таъсир қилиши ва шу билан Жамиятга зарар етказиши мумкин бўлган тақдирда манфаатлар тўқнашуви юзага келади.</a:t>
            </a:r>
          </a:p>
          <a:p>
            <a:pPr marL="0" indent="0" algn="just">
              <a:buNone/>
            </a:pPr>
            <a:r>
              <a:rPr lang="uz-Cyrl-UZ" sz="2000" b="1" dirty="0">
                <a:latin typeface="Times New Roman" panose="02020603050405020304" pitchFamily="18" charset="0"/>
                <a:cs typeface="Times New Roman" panose="02020603050405020304" pitchFamily="18" charset="0"/>
              </a:rPr>
              <a:t>Манфаатлар тўқнашуви ҳолатларини олдини олишга мақсадида қуйидагилар таъқиқланади:</a:t>
            </a:r>
          </a:p>
          <a:p>
            <a:pPr algn="just"/>
            <a:r>
              <a:rPr lang="uz-Cyrl-UZ" sz="2000" dirty="0">
                <a:latin typeface="Times New Roman" panose="02020603050405020304" pitchFamily="18" charset="0"/>
                <a:cs typeface="Times New Roman" panose="02020603050405020304" pitchFamily="18" charset="0"/>
              </a:rPr>
              <a:t>Агар яқин қариндошлар бир-бирига бўйсуниб ишлайдиган бўлса, уларни ишга ёллаш ёки жойлаштириш мумкин эмас.</a:t>
            </a:r>
            <a:endParaRPr lang="en-US" sz="2000" dirty="0">
              <a:latin typeface="Times New Roman" panose="02020603050405020304" pitchFamily="18" charset="0"/>
              <a:cs typeface="Times New Roman" panose="02020603050405020304" pitchFamily="18" charset="0"/>
            </a:endParaRPr>
          </a:p>
          <a:p>
            <a:pPr algn="just"/>
            <a:r>
              <a:rPr lang="uz-Cyrl-UZ" sz="2000" dirty="0">
                <a:latin typeface="Times New Roman" panose="02020603050405020304" pitchFamily="18" charset="0"/>
                <a:cs typeface="Times New Roman" panose="02020603050405020304" pitchFamily="18" charset="0"/>
              </a:rPr>
              <a:t>Ўриндошлик асосида ишлаш Жамиятдаги ишга салбий таъсир кўрсатмаслиги ёки унга зид бўлмаслиги лозим бўлиб, уни фақат Жамиятдаги ишдан бўш вақтда амалга ошириш мумкин. Бунда, рақобатчи ташкилотда бир вақтнинг ўзида ишлаш қатъиян ман этилади.</a:t>
            </a:r>
            <a:endParaRPr lang="en-US" sz="2000" dirty="0">
              <a:latin typeface="Times New Roman" panose="02020603050405020304" pitchFamily="18" charset="0"/>
              <a:cs typeface="Times New Roman" panose="02020603050405020304" pitchFamily="18" charset="0"/>
            </a:endParaRPr>
          </a:p>
          <a:p>
            <a:pPr algn="just"/>
            <a:r>
              <a:rPr lang="uz-Cyrl-UZ" sz="2000" dirty="0">
                <a:latin typeface="Times New Roman" panose="02020603050405020304" pitchFamily="18" charset="0"/>
                <a:cs typeface="Times New Roman" panose="02020603050405020304" pitchFamily="18" charset="0"/>
              </a:rPr>
              <a:t>Агар ходим ёки унинг яқин қариндоши Жамиятнинг бизнес ҳамкори бўлган компаниядан молиявий манфаатдор бўлса, ходим бу ҳақда бевосита раҳбарига ва/ ёки Комплаенс хизматига хабар бериши лозим.</a:t>
            </a:r>
            <a:endParaRPr lang="en-US" sz="2000" dirty="0">
              <a:latin typeface="Times New Roman" panose="02020603050405020304" pitchFamily="18" charset="0"/>
              <a:cs typeface="Times New Roman" panose="02020603050405020304" pitchFamily="18" charset="0"/>
            </a:endParaRPr>
          </a:p>
          <a:p>
            <a:pPr algn="just"/>
            <a:r>
              <a:rPr lang="uz-Cyrl-UZ" sz="2000" dirty="0">
                <a:latin typeface="Times New Roman" panose="02020603050405020304" pitchFamily="18" charset="0"/>
                <a:cs typeface="Times New Roman" panose="02020603050405020304" pitchFamily="18" charset="0"/>
              </a:rPr>
              <a:t> Манфаатлар тўқнашуви юзага келган тақдирда ходимлар ўзининг раҳбарини дарҳол хабардор қилиши шарт.</a:t>
            </a:r>
            <a:endParaRPr lang="en-US" sz="2000" dirty="0">
              <a:latin typeface="Times New Roman" panose="02020603050405020304" pitchFamily="18" charset="0"/>
              <a:cs typeface="Times New Roman" panose="02020603050405020304" pitchFamily="18" charset="0"/>
            </a:endParaRPr>
          </a:p>
          <a:p>
            <a:pPr algn="just"/>
            <a:endParaRPr lang="uz-Cyrl-UZ" sz="2000" b="1" dirty="0">
              <a:latin typeface="Times New Roman" panose="02020603050405020304" pitchFamily="18" charset="0"/>
              <a:cs typeface="Times New Roman" panose="02020603050405020304" pitchFamily="18" charset="0"/>
            </a:endParaRPr>
          </a:p>
          <a:p>
            <a:pPr algn="ctr"/>
            <a:endParaRPr lang="ru-RU" sz="2000" dirty="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939380F1-20F5-4489-B3ED-087602755EC0}"/>
              </a:ext>
            </a:extLst>
          </p:cNvPr>
          <p:cNvSpPr/>
          <p:nvPr/>
        </p:nvSpPr>
        <p:spPr>
          <a:xfrm>
            <a:off x="9679887" y="6312611"/>
            <a:ext cx="2396754" cy="492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ru-RU" dirty="0">
              <a:solidFill>
                <a:schemeClr val="tx1"/>
              </a:solidFill>
            </a:endParaRPr>
          </a:p>
        </p:txBody>
      </p:sp>
      <p:sp>
        <p:nvSpPr>
          <p:cNvPr id="5" name="Rectangle 21007">
            <a:extLst>
              <a:ext uri="{FF2B5EF4-FFF2-40B4-BE49-F238E27FC236}">
                <a16:creationId xmlns:a16="http://schemas.microsoft.com/office/drawing/2014/main" id="{D47AE378-E892-410E-923C-6190830F6253}"/>
              </a:ext>
            </a:extLst>
          </p:cNvPr>
          <p:cNvSpPr/>
          <p:nvPr/>
        </p:nvSpPr>
        <p:spPr>
          <a:xfrm>
            <a:off x="9815947" y="6352508"/>
            <a:ext cx="2376053" cy="212353"/>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ru-RU"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Uz</a:t>
            </a:r>
            <a:r>
              <a:rPr lang="en-US" sz="1800" b="1" i="1" u="sng" dirty="0" err="1">
                <a:solidFill>
                  <a:srgbClr val="2F5597"/>
                </a:solidFill>
                <a:effectLst/>
                <a:uFill>
                  <a:solidFill>
                    <a:srgbClr val="2F5597"/>
                  </a:solidFill>
                </a:uFill>
                <a:latin typeface="Arial" panose="020B0604020202020204" pitchFamily="34" charset="0"/>
                <a:ea typeface="Arial" panose="020B0604020202020204" pitchFamily="34" charset="0"/>
              </a:rPr>
              <a:t>autoComponents</a:t>
            </a:r>
            <a:endParaRPr lang="ru-RU" sz="1100" dirty="0">
              <a:solidFill>
                <a:srgbClr val="000000"/>
              </a:solidFill>
              <a:effectLst/>
              <a:latin typeface="Calibri" panose="020F0502020204030204" pitchFamily="34" charset="0"/>
              <a:ea typeface="Calibri" panose="020F0502020204030204" pitchFamily="34" charset="0"/>
            </a:endParaRPr>
          </a:p>
        </p:txBody>
      </p:sp>
      <p:sp>
        <p:nvSpPr>
          <p:cNvPr id="6" name="Rectangle 39">
            <a:extLst>
              <a:ext uri="{FF2B5EF4-FFF2-40B4-BE49-F238E27FC236}">
                <a16:creationId xmlns:a16="http://schemas.microsoft.com/office/drawing/2014/main" id="{F6880E4E-4BF8-454D-A8B8-0EB199AC49CB}"/>
              </a:ext>
            </a:extLst>
          </p:cNvPr>
          <p:cNvSpPr/>
          <p:nvPr/>
        </p:nvSpPr>
        <p:spPr>
          <a:xfrm>
            <a:off x="9679887" y="6642139"/>
            <a:ext cx="2512113" cy="118634"/>
          </a:xfrm>
          <a:prstGeom prst="rect">
            <a:avLst/>
          </a:prstGeom>
          <a:ln>
            <a:noFill/>
          </a:ln>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7000"/>
              </a:lnSpc>
              <a:spcAft>
                <a:spcPts val="800"/>
              </a:spcAft>
            </a:pPr>
            <a:r>
              <a:rPr lang="en-US" sz="700" b="1" dirty="0">
                <a:solidFill>
                  <a:srgbClr val="2F5597"/>
                </a:solidFill>
                <a:effectLst/>
                <a:latin typeface="Arial" panose="020B0604020202020204" pitchFamily="34" charset="0"/>
                <a:ea typeface="Calibri" panose="020F0502020204030204" pitchFamily="34" charset="0"/>
              </a:rPr>
              <a:t>MAS’ULIYATI CHEKLANGAN </a:t>
            </a:r>
            <a:r>
              <a:rPr lang="en-US" sz="700" b="1" dirty="0" err="1">
                <a:solidFill>
                  <a:srgbClr val="2F5597"/>
                </a:solidFill>
                <a:effectLst/>
                <a:latin typeface="Arial" panose="020B0604020202020204" pitchFamily="34" charset="0"/>
                <a:ea typeface="Calibri" panose="020F0502020204030204" pitchFamily="34" charset="0"/>
              </a:rPr>
              <a:t>JAMIYATi</a:t>
            </a:r>
            <a:endParaRPr lang="ru-RU" sz="7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5222402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5535</TotalTime>
  <Words>712</Words>
  <Application>Microsoft Office PowerPoint</Application>
  <PresentationFormat>Широкоэкранный</PresentationFormat>
  <Paragraphs>74</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Times New Roman</vt:lpstr>
      <vt:lpstr>Trebuchet MS</vt:lpstr>
      <vt:lpstr>Wingdings 3</vt:lpstr>
      <vt:lpstr>Аспект</vt:lpstr>
      <vt:lpstr>Презентация PowerPoint</vt:lpstr>
      <vt:lpstr>Одоб-ахлоқ қоидаларирининг асосий мақсади</vt:lpstr>
      <vt:lpstr>Жамият ходимлари меҳнат фаолияти давомида ва ишдан ташқари вақтда хулқ-атворнинг қуйидаги умумий қоидаларига амал қилиши лозим: </vt:lpstr>
      <vt:lpstr>Одоб-ахлоқ қоидаларини қуйидаги йўналишлар бўйича ажратиш мумкин:   </vt:lpstr>
      <vt:lpstr> Касбий маданиятга оид умумий одоб-ахлоқ қоидалари  </vt:lpstr>
      <vt:lpstr>Хизмат фаолиятига оид одоб-ахлоқ қоидалари қуйидагилардан иборат:  </vt:lpstr>
      <vt:lpstr>Манфаатлар тўқнашувига оид қоидалар: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Подзаголовок презентации</dc:title>
  <dc:creator>Alena Churadaeva</dc:creator>
  <cp:lastModifiedBy>Xojiakbar Quldashev</cp:lastModifiedBy>
  <cp:revision>97</cp:revision>
  <dcterms:created xsi:type="dcterms:W3CDTF">2019-09-11T04:42:51Z</dcterms:created>
  <dcterms:modified xsi:type="dcterms:W3CDTF">2023-12-11T11:07:49Z</dcterms:modified>
</cp:coreProperties>
</file>